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2"/>
  </p:handout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66" r:id="rId10"/>
    <p:sldId id="267" r:id="rId11"/>
    <p:sldId id="270" r:id="rId12"/>
    <p:sldId id="272" r:id="rId13"/>
    <p:sldId id="273" r:id="rId14"/>
    <p:sldId id="268" r:id="rId15"/>
    <p:sldId id="269" r:id="rId16"/>
    <p:sldId id="274" r:id="rId17"/>
    <p:sldId id="275" r:id="rId18"/>
    <p:sldId id="280" r:id="rId19"/>
    <p:sldId id="279" r:id="rId20"/>
    <p:sldId id="276" r:id="rId21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2BE2E-DBE2-40CE-85B3-7B8AB7003A55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C68EF-E170-4A99-9F23-E967A2B1B0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26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4DD9E6-9CCB-40C5-80A3-3C419CBBC9EF}" type="datetimeFigureOut">
              <a:rPr kumimoji="1" lang="ja-JP" altLang="en-US" smtClean="0"/>
              <a:t>2016/2/21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27D87C-B397-4FE1-8537-749729836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rd.yahoo.co.jp/o/image/_ylt=A3JvcpW7VkdUqyQASYqU3uV7/SIG=13l7qar5h/EXP=1414047803/**http:/3.bp.blogspot.com/-kpmI0tJNDtQ/UT10OAgi-RI/AAAAAAAAOtk/M_wj9p_1Cno/s400/kodai_sanyochu.pn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ord.yahoo.co.jp/o/image/_ylt=A3JvcoWXVkdUNUsAAQGU3uV7/SIG=13l2mi0pq/EXP=1414047767/**http:/1.bp.blogspot.com/-cLqdCNzABxI/UT10Lxa-BBI/AAAAAAAAOtE/0QmbYlzCwIs/s400/kodai_ammonite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rd.yahoo.co.jp/o/image/_ylt=A3JvcoWXVkdUNUsAAQGU3uV7/SIG=13l2mi0pq/EXP=1414047767/**http:/1.bp.blogspot.com/-cLqdCNzABxI/UT10Lxa-BBI/AAAAAAAAOtE/0QmbYlzCwIs/s400/kodai_ammonite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ord.yahoo.co.jp/o/image/_ylt=A3JvcpW7VkdUqyQASYqU3uV7/SIG=13l7qar5h/EXP=1414047803/**http:/3.bp.blogspot.com/-kpmI0tJNDtQ/UT10OAgi-RI/AAAAAAAAOtk/M_wj9p_1Cno/s400/kodai_sanyochu.png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878" y="1928802"/>
            <a:ext cx="8501122" cy="3000396"/>
          </a:xfrm>
        </p:spPr>
        <p:txBody>
          <a:bodyPr>
            <a:normAutofit fontScale="90000"/>
          </a:bodyPr>
          <a:lstStyle/>
          <a:p>
            <a:r>
              <a:rPr lang="ja-JP" altLang="en-US" sz="8800" dirty="0" smtClean="0"/>
              <a:t>５分で</a:t>
            </a:r>
            <a:r>
              <a:rPr lang="en-US" altLang="ja-JP" sz="8800" dirty="0" smtClean="0"/>
              <a:t>GET</a:t>
            </a:r>
            <a:r>
              <a:rPr lang="ja-JP" altLang="en-US" sz="8800" dirty="0" smtClean="0"/>
              <a:t>！</a:t>
            </a:r>
            <a:r>
              <a:rPr lang="en-US" altLang="ja-JP" sz="8800" dirty="0" smtClean="0"/>
              <a:t/>
            </a:r>
            <a:br>
              <a:rPr lang="en-US" altLang="ja-JP" sz="8800" dirty="0" smtClean="0"/>
            </a:br>
            <a:r>
              <a:rPr lang="ja-JP" altLang="en-US" sz="8800" dirty="0" smtClean="0"/>
              <a:t>化石のレプリカを</a:t>
            </a:r>
            <a:r>
              <a:rPr lang="en-US" altLang="ja-JP" sz="8800" dirty="0" smtClean="0"/>
              <a:t/>
            </a:r>
            <a:br>
              <a:rPr lang="en-US" altLang="ja-JP" sz="8800" dirty="0" smtClean="0"/>
            </a:br>
            <a:r>
              <a:rPr lang="ja-JP" altLang="en-US" sz="8800" dirty="0" smtClean="0"/>
              <a:t>作ろう！</a:t>
            </a:r>
            <a:endParaRPr kumimoji="1" lang="ja-JP" altLang="en-US" sz="8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43042" y="100010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984841" y="5429264"/>
            <a:ext cx="5786510" cy="1714512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kumimoji="1" lang="ja-JP" altLang="en-US" sz="54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今井中学校</a:t>
            </a:r>
            <a:endParaRPr kumimoji="1" lang="ja-JP" altLang="en-US" sz="5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6080"/>
            <a:ext cx="1674252" cy="1250108"/>
          </a:xfrm>
          <a:prstGeom prst="rect">
            <a:avLst/>
          </a:prstGeom>
        </p:spPr>
      </p:pic>
      <p:pic>
        <p:nvPicPr>
          <p:cNvPr id="9" name="図 8" descr="http://msp.c.yimg.jp/yjimage?q=HGaRNksXyLFgqHDewa12Q9157wJV51AEQSwzUEK3MGxRVDvS5bouog1xAVs63x3MBbX9un670JCz33gYd7Y81GSNs1JoCOujMdHqGGx7ff6Liuq_vVg1bz1KZ3Tr_Ud2&amp;sig=12r6mre95&amp;x=170&amp;y=148">
            <a:hlinkClick r:id="rId4" tgtFrame="imagewin"/>
          </p:cNvPr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878" y="4429144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9" descr="http://msp.c.yimg.jp/yjimage?q=1lq71YgXyLGXOkxtLTO4Ysa5za6.sfQnvbJW82h3iHmIXMyS0hdshyuk3.FqqApspJpacI8Z3zOEAzLtkR4HTF69CNwhq8SPvYyuZ4uPoAQLUoe.YYmj4OEAYICcowbj&amp;sig=12r8qce0u&amp;x=170&amp;y=129">
            <a:hlinkClick r:id="rId6" tgtFrame="imagewin"/>
          </p:cNvPr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357694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428660" y="-500090"/>
            <a:ext cx="9858444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知名度Ｎｏ</a:t>
            </a:r>
            <a:r>
              <a:rPr kumimoji="1" lang="en-US" altLang="ja-JP" sz="6000" dirty="0" smtClean="0"/>
              <a:t>.</a:t>
            </a:r>
            <a:r>
              <a:rPr kumimoji="1" lang="ja-JP" altLang="en-US" sz="6000" dirty="0" smtClean="0"/>
              <a:t>１　アンモナイト</a:t>
            </a:r>
            <a:endParaRPr kumimoji="1" lang="ja-JP" altLang="en-US" sz="60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158" y="836712"/>
            <a:ext cx="6048672" cy="433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5126" y="5134670"/>
            <a:ext cx="6048704" cy="27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57222" y="0"/>
            <a:ext cx="9858444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6600" dirty="0" smtClean="0"/>
              <a:t>人気Ｎｏ</a:t>
            </a:r>
            <a:r>
              <a:rPr kumimoji="1" lang="en-US" altLang="ja-JP" sz="6600" dirty="0" smtClean="0"/>
              <a:t>.</a:t>
            </a:r>
            <a:r>
              <a:rPr kumimoji="1" lang="ja-JP" altLang="en-US" sz="6600" dirty="0" smtClean="0"/>
              <a:t>１　三葉虫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14282" y="1071546"/>
            <a:ext cx="9787006" cy="5572140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ja-JP" sz="36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altLang="ja-JP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	</a:t>
            </a: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三葉虫って知ってますか？</a:t>
            </a:r>
            <a:endParaRPr lang="en-US" altLang="ja-JP" sz="43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ja-JP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		</a:t>
            </a: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この名前の由来は、体の形</a:t>
            </a:r>
            <a:endParaRPr lang="en-US" altLang="ja-JP" sz="43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ja-JP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		</a:t>
            </a: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です。胴体部分が、中央の</a:t>
            </a:r>
            <a:endParaRPr lang="en-US" altLang="ja-JP" sz="43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ja-JP" sz="43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altLang="ja-JP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	</a:t>
            </a: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軸</a:t>
            </a:r>
            <a:r>
              <a:rPr lang="ja-JP" altLang="en-US" sz="43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と</a:t>
            </a: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左右の部分の</a:t>
            </a:r>
            <a:r>
              <a:rPr lang="en-US" altLang="ja-JP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ja-JP" altLang="en-US" sz="4300" kern="0" dirty="0" err="1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つに</a:t>
            </a: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分</a:t>
            </a:r>
            <a:endParaRPr lang="en-US" altLang="ja-JP" sz="43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ja-JP" sz="43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altLang="ja-JP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	</a:t>
            </a: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かれています。体が</a:t>
            </a:r>
            <a:r>
              <a:rPr lang="ja-JP" altLang="en-US" sz="43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三</a:t>
            </a: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つの</a:t>
            </a:r>
            <a:endParaRPr lang="en-US" altLang="ja-JP" sz="43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en-US" altLang="ja-JP" sz="43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altLang="ja-JP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	</a:t>
            </a: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部分（葉）からなる虫なので、</a:t>
            </a:r>
            <a:endParaRPr lang="en-US" altLang="ja-JP" sz="43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ja-JP" altLang="en-US" sz="6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三葉虫</a:t>
            </a: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という名前がつけられました。</a:t>
            </a:r>
          </a:p>
        </p:txBody>
      </p:sp>
      <p:pic>
        <p:nvPicPr>
          <p:cNvPr id="23554" name="Picture 2" descr="三葉虫「どこが葉っぱ？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9" y="2000240"/>
            <a:ext cx="3013789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57222" y="-214338"/>
            <a:ext cx="9858444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6600" dirty="0" smtClean="0"/>
              <a:t>生きている化石って？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57158" y="4714884"/>
            <a:ext cx="8929718" cy="2143116"/>
          </a:xfrm>
          <a:prstGeom prst="rect">
            <a:avLst/>
          </a:prstGeom>
        </p:spPr>
        <p:txBody>
          <a:bodyPr vert="horz" rtlCol="0" anchor="b">
            <a:normAutofit fontScale="92500" lnSpcReduction="20000"/>
          </a:bodyPr>
          <a:lstStyle/>
          <a:p>
            <a:pPr lvl="0">
              <a:spcBef>
                <a:spcPct val="0"/>
              </a:spcBef>
            </a:pPr>
            <a:r>
              <a:rPr lang="en-US" altLang="ja-JP" sz="36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altLang="ja-JP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	</a:t>
            </a:r>
            <a:endParaRPr lang="en-US" altLang="ja-JP" sz="43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人間が地球上にあらわれるよりも前から、</a:t>
            </a:r>
            <a:endParaRPr lang="en-US" altLang="ja-JP" sz="43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ほとんど姿を変えることなく現代でも</a:t>
            </a:r>
            <a:endParaRPr lang="en-US" altLang="ja-JP" sz="43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ja-JP" altLang="en-US" sz="43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生息している生物のことをいいます。</a:t>
            </a:r>
          </a:p>
        </p:txBody>
      </p:sp>
      <p:pic>
        <p:nvPicPr>
          <p:cNvPr id="8" name="Picture 11" descr="http://msp.c.yimg.jp/yjimage?q=SdX9x9oXyLF6Kcz8Lhjr0iZHpLkJGERTzEq.dXun2cNnlMxipxQ_Ya8uKZSrAhAYoj2TgyGWOL9EOy05lSp4zzgeA6qx37I2ZwemLWcydg7cqRDeF1tlFjfDQweudCps&amp;sig=12r0preg1&amp;x=160&amp;y=1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571876"/>
            <a:ext cx="2571768" cy="1928828"/>
          </a:xfrm>
          <a:prstGeom prst="rect">
            <a:avLst/>
          </a:prstGeom>
          <a:noFill/>
        </p:spPr>
      </p:pic>
      <p:pic>
        <p:nvPicPr>
          <p:cNvPr id="29698" name="Picture 2" descr="http://ord.yahoo.co.jp/o/image/_ylt=A3JvcoTLbUdUySUACC2U3uV7/SIG=12eo315cp/EXP=1414053707/**http%3a/www.atpicpac.v-or.jp/img/illustrator/coelacant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928670"/>
            <a:ext cx="6667500" cy="3810000"/>
          </a:xfrm>
          <a:prstGeom prst="rect">
            <a:avLst/>
          </a:prstGeom>
          <a:noFill/>
        </p:spPr>
      </p:pic>
      <p:pic>
        <p:nvPicPr>
          <p:cNvPr id="29700" name="Picture 4" descr="http://msp.c.yimg.jp/yjimage?q=azaqsUUXyLG7.h4BL71kkkVQlDfGx2.QQMQzdXfDDbOyLMxPnXKVsQ561JiJ2xS3IXCRdxC7e6XF5RFrxwEfECmy8YsVi4DdJYekS33H1zqa8lVqN9rCEcC71ESIJyMW&amp;sig=12ruvg1ja&amp;x=160&amp;y=16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452802"/>
            <a:ext cx="1857388" cy="185738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57222" y="-214338"/>
            <a:ext cx="9858444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kumimoji="1" lang="ja-JP" altLang="en-US" sz="6000" dirty="0" smtClean="0"/>
              <a:t>生きている化石が進化の証拠</a:t>
            </a:r>
            <a:endParaRPr kumimoji="1" lang="ja-JP" altLang="en-US" sz="60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214346" y="5643578"/>
            <a:ext cx="10644262" cy="1214422"/>
          </a:xfrm>
          <a:prstGeom prst="rect">
            <a:avLst/>
          </a:prstGeom>
        </p:spPr>
        <p:txBody>
          <a:bodyPr vert="horz" rtlCol="0" anchor="b">
            <a:normAutofit lnSpcReduction="10000"/>
          </a:bodyPr>
          <a:lstStyle/>
          <a:p>
            <a:pPr lvl="0">
              <a:spcBef>
                <a:spcPct val="0"/>
              </a:spcBef>
            </a:pPr>
            <a:r>
              <a:rPr lang="en-US" altLang="ja-JP" sz="36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altLang="ja-JP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endParaRPr lang="en-US" altLang="ja-JP" sz="43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lang="ja-JP" altLang="en-US" sz="40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少し</a:t>
            </a:r>
            <a:r>
              <a:rPr lang="ja-JP" altLang="en-US" sz="40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だけ</a:t>
            </a:r>
            <a:r>
              <a:rPr lang="ja-JP" altLang="en-US" sz="40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形</a:t>
            </a:r>
            <a:r>
              <a:rPr lang="ja-JP" altLang="en-US" sz="40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を変えて生き延びているのです。</a:t>
            </a:r>
          </a:p>
        </p:txBody>
      </p:sp>
      <p:pic>
        <p:nvPicPr>
          <p:cNvPr id="28677" name="Picture 5" descr="http://msp.c.yimg.jp/yjimage?q=3tYg1aIXyLEXAvw46jVakSwmOorDSUMUsYj.OCrwoC9fhoONHdH7B0iYLQH4._PzAGFntwjo9DWs..ZrnILp08lItJ6GD9MuHRMoznCwH16AfTT5lVSksOP3g_aTdQY1n.U-&amp;sig=12tsrdddt&amp;x=158&amp;y=1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285860"/>
            <a:ext cx="2290768" cy="2464752"/>
          </a:xfrm>
          <a:prstGeom prst="rect">
            <a:avLst/>
          </a:prstGeom>
          <a:noFill/>
        </p:spPr>
      </p:pic>
      <p:pic>
        <p:nvPicPr>
          <p:cNvPr id="28679" name="Picture 7" descr="http://msp.c.yimg.jp/yjimage?q=x5PnVM8XyLFTUsZDmbNTWf7tlorumFWKP15fEfjALcUk8R3uykr6GAecHLJPK02Zn7h65QOJR9ovNhMZTuXaDNXFz38Db82Jyj8nLMjsCNSGjny.HMyGhHznBWIdVHXq&amp;sig=12r5fkbjd&amp;x=170&amp;y=14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1" y="928670"/>
            <a:ext cx="3420975" cy="2857520"/>
          </a:xfrm>
          <a:prstGeom prst="rect">
            <a:avLst/>
          </a:prstGeom>
          <a:noFill/>
        </p:spPr>
      </p:pic>
      <p:pic>
        <p:nvPicPr>
          <p:cNvPr id="28688" name="Picture 16" descr="http://msp.c.yimg.jp/yjimage?q=BRALz4oXyLGzy5LVe4Q9Rx6l1VD1J55gX5kQbWl8fmzz9A7k57593gDjSrLFB5QSQhcY.mNL6emt.Yb2J1BXfz0FSpq1ZQi4hGtg6aJw2TetbR6jpneR.M2QY8au2S4v&amp;sig=12rp0qs8p&amp;x=170&amp;y=17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643314"/>
            <a:ext cx="2405068" cy="2405069"/>
          </a:xfrm>
          <a:prstGeom prst="rect">
            <a:avLst/>
          </a:prstGeom>
          <a:noFill/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429000"/>
            <a:ext cx="2714644" cy="27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右矢印 15"/>
          <p:cNvSpPr/>
          <p:nvPr/>
        </p:nvSpPr>
        <p:spPr>
          <a:xfrm>
            <a:off x="4357686" y="2357430"/>
            <a:ext cx="121444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4286248" y="4786322"/>
            <a:ext cx="121444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85720" y="-285776"/>
            <a:ext cx="8501122" cy="1500198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/>
              <a:t>レプリカって何？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142908" y="6072206"/>
            <a:ext cx="9501222" cy="1357322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レプリカは本物の情報を伝えるための方法です。</a:t>
            </a:r>
            <a:endParaRPr lang="en-US" altLang="ja-JP" sz="36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昔、この地球に存在した証拠を残すものです。</a:t>
            </a:r>
            <a:endParaRPr lang="en-US" altLang="ja-JP" sz="36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ja-JP" altLang="en-US" sz="36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013800"/>
            <a:ext cx="6357982" cy="464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501122" cy="1500198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 dirty="0" smtClean="0"/>
              <a:t>さあ、化石のレプリカを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kumimoji="1" lang="ja-JP" altLang="en-US" sz="6600" dirty="0" smtClean="0"/>
              <a:t>作ってみよう！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71470" y="6000768"/>
            <a:ext cx="9501222" cy="785818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先生のお話をよ～</a:t>
            </a:r>
            <a:r>
              <a:rPr lang="ja-JP" altLang="en-US" sz="3600" kern="0" dirty="0" err="1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く</a:t>
            </a: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聞いてね。</a:t>
            </a:r>
          </a:p>
        </p:txBody>
      </p:sp>
      <p:pic>
        <p:nvPicPr>
          <p:cNvPr id="24578" name="Picture 2" descr="http://ord.yahoo.co.jp/o/image/_ylt=A3Jvcom1dEdUEB4A4g2U3uV7/SIG=13b2s6h52/EXP=1414055477/**http%3a/t2.ftcdn.net/jpg/00/68/80/55/240_F_68805514_38b6kw3iGLcaROKjRekI1QJLC5OkC6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3116"/>
            <a:ext cx="5429288" cy="40093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85784" y="0"/>
            <a:ext cx="9715568" cy="14287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4000" dirty="0" smtClean="0"/>
              <a:t>①　アンモナイトか三葉虫のどちらにする？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シリコンの型をかりましょう！</a:t>
            </a:r>
            <a:endParaRPr kumimoji="1" lang="ja-JP" altLang="en-US" sz="40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6643734" cy="267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201360"/>
            <a:ext cx="6572296" cy="26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85784" y="785794"/>
            <a:ext cx="9787006" cy="22860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ja-JP" altLang="en-US" sz="4000" dirty="0" smtClean="0"/>
              <a:t>　②　試験管に入った薬品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（</a:t>
            </a:r>
            <a:r>
              <a:rPr lang="en-US" altLang="ja-JP" sz="4000" dirty="0" smtClean="0"/>
              <a:t>A</a:t>
            </a:r>
            <a:r>
              <a:rPr lang="ja-JP" altLang="en-US" sz="4000" dirty="0" smtClean="0"/>
              <a:t>液と</a:t>
            </a:r>
            <a:r>
              <a:rPr lang="en-US" altLang="ja-JP" sz="4000" dirty="0" smtClean="0"/>
              <a:t>B</a:t>
            </a:r>
            <a:r>
              <a:rPr lang="ja-JP" altLang="en-US" sz="4000" dirty="0" smtClean="0"/>
              <a:t>液）を受け取ろう！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　気をつけてね（</a:t>
            </a:r>
            <a:r>
              <a:rPr lang="en-US" altLang="ja-JP" sz="4000" dirty="0" smtClean="0"/>
              <a:t>&gt;_&lt;</a:t>
            </a:r>
            <a:r>
              <a:rPr lang="ja-JP" altLang="en-US" sz="4000" dirty="0" smtClean="0"/>
              <a:t>）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214346" y="3214686"/>
            <a:ext cx="9715568" cy="1643050"/>
          </a:xfrm>
          <a:prstGeom prst="rect">
            <a:avLst/>
          </a:prstGeom>
          <a:solidFill>
            <a:schemeClr val="bg1"/>
          </a:solidFill>
        </p:spPr>
        <p:txBody>
          <a:bodyPr vert="horz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　　　　　　　　　　　　　　　　　　　　　　　　　　　　　　　　　　　　　　</a:t>
            </a:r>
            <a:b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③　紙コップに薬品（</a:t>
            </a:r>
            <a:r>
              <a:rPr kumimoji="1" lang="en-US" altLang="ja-JP" sz="40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</a:t>
            </a:r>
            <a: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液と</a:t>
            </a:r>
            <a:r>
              <a:rPr kumimoji="1" lang="en-US" altLang="ja-JP" sz="40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液）をいれ、</a:t>
            </a:r>
            <a:endParaRPr kumimoji="1" lang="en-US" altLang="ja-JP" sz="40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わり</a:t>
            </a:r>
            <a:r>
              <a:rPr kumimoji="1" lang="ja-JP" altLang="en-US" sz="4000" b="0" i="0" u="none" strike="noStrike" kern="0" cap="none" spc="0" normalizeH="0" baseline="0" noProof="0" dirty="0" err="1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ば</a:t>
            </a:r>
            <a: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しで１０秒ぐらいかき混ぜよう！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85794"/>
            <a:ext cx="33147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4991100"/>
            <a:ext cx="1238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785794"/>
            <a:ext cx="9358346" cy="22860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ja-JP" altLang="en-US" sz="4000" dirty="0" smtClean="0"/>
              <a:t>④　シリコンの型に薬品を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あふれないように</a:t>
            </a:r>
            <a:r>
              <a:rPr lang="ja-JP" altLang="en-US" sz="4000" dirty="0" err="1" smtClean="0"/>
              <a:t>ゆっ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　　くり静かに流し込もう！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-285784" y="3500438"/>
            <a:ext cx="9715568" cy="3571900"/>
          </a:xfrm>
          <a:prstGeom prst="rect">
            <a:avLst/>
          </a:prstGeom>
          <a:solidFill>
            <a:schemeClr val="bg1"/>
          </a:solidFill>
        </p:spPr>
        <p:txBody>
          <a:bodyPr vert="horz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　　　　　　　　　　　　　　　　　　　　　　　　　　　　　　　　　　　　　　</a:t>
            </a:r>
            <a:br>
              <a:rPr kumimoji="1" lang="ja-JP" altLang="en-US" sz="4000" b="0" i="0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altLang="ja-JP" sz="60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※</a:t>
            </a:r>
            <a:r>
              <a:rPr lang="ja-JP" altLang="en-US" sz="60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注意</a:t>
            </a:r>
            <a:r>
              <a:rPr lang="ja-JP" altLang="en-US" sz="40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　</a:t>
            </a:r>
            <a:endParaRPr lang="en-US" altLang="ja-JP" sz="40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ja-JP" altLang="en-US" sz="40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もし</a:t>
            </a:r>
            <a:r>
              <a:rPr lang="ja-JP" altLang="en-US" sz="40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も薬品をこぼしてしたり</a:t>
            </a:r>
            <a:r>
              <a:rPr lang="ja-JP" altLang="en-US" sz="40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、</a:t>
            </a:r>
            <a:endParaRPr lang="en-US" altLang="ja-JP" sz="40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ja-JP" altLang="en-US" sz="40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手</a:t>
            </a:r>
            <a:r>
              <a:rPr lang="ja-JP" altLang="en-US" sz="40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に</a:t>
            </a:r>
            <a:r>
              <a:rPr lang="ja-JP" altLang="en-US" sz="40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ついたりしたら</a:t>
            </a:r>
            <a:r>
              <a:rPr lang="ja-JP" altLang="en-US" sz="40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すぐに先生</a:t>
            </a:r>
            <a:r>
              <a:rPr lang="ja-JP" altLang="en-US" sz="40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に教えて</a:t>
            </a:r>
            <a:r>
              <a:rPr lang="ja-JP" altLang="en-US" sz="40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ね</a:t>
            </a:r>
            <a:r>
              <a:rPr lang="ja-JP" altLang="en-US" sz="40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！</a:t>
            </a:r>
            <a:endParaRPr lang="en-US" altLang="ja-JP" sz="40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ja-JP" altLang="en-US" sz="40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ちょっと</a:t>
            </a:r>
            <a:r>
              <a:rPr lang="ja-JP" altLang="en-US" sz="40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においがするので気をつけようね</a:t>
            </a:r>
            <a:r>
              <a:rPr lang="ja-JP" altLang="en-US" sz="40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！</a:t>
            </a:r>
            <a:endParaRPr lang="en-US" altLang="ja-JP" sz="40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en-US" altLang="ja-JP" sz="4000" kern="0" dirty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図 6" descr="DSC06809"/>
          <p:cNvPicPr/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929322" y="1000108"/>
            <a:ext cx="2571768" cy="2000264"/>
          </a:xfrm>
          <a:prstGeom prst="rect">
            <a:avLst/>
          </a:prstGeom>
          <a:noFill/>
        </p:spPr>
      </p:pic>
      <p:pic>
        <p:nvPicPr>
          <p:cNvPr id="8" name="imgb" descr="http://t0.gstatic.com/images?q=tbn:en0IbIsjk5FroM::&amp;t=1&amp;usg=__TKLcIT6AR50z85k0TPYK2KGVo0w=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714752"/>
            <a:ext cx="1520517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85784" y="0"/>
            <a:ext cx="9715568" cy="378619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ja-JP" altLang="en-US" sz="3600" dirty="0" smtClean="0"/>
              <a:t>⑤　この薬品は１００秒ぐらいで化学反応を　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　　　　起こして、変色・発熱して固まり始めます。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　　　　５分ぐらい静かにして固まっていくようす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じーっとよく見て観察しよう！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1000" dirty="0" smtClean="0"/>
              <a:t>　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ja-JP" sz="3600" dirty="0" smtClean="0"/>
              <a:t>⑥　きちんと固まったら、型から取り外そう！</a:t>
            </a:r>
            <a:r>
              <a:rPr lang="ja-JP" altLang="ja-JP" sz="4000" dirty="0" smtClean="0"/>
              <a:t/>
            </a:r>
            <a:br>
              <a:rPr lang="ja-JP" altLang="ja-JP" sz="4000" dirty="0" smtClean="0"/>
            </a:br>
            <a:endParaRPr lang="ja-JP" altLang="en-US" sz="4000" dirty="0" smtClean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-285784" y="3357562"/>
            <a:ext cx="9715568" cy="1500198"/>
          </a:xfrm>
          <a:prstGeom prst="rect">
            <a:avLst/>
          </a:prstGeom>
          <a:solidFill>
            <a:schemeClr val="bg1"/>
          </a:solidFill>
        </p:spPr>
        <p:txBody>
          <a:bodyPr vert="horz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⑦</a:t>
            </a:r>
            <a:r>
              <a:rPr lang="ja-JP" altLang="en-US" sz="36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　</a:t>
            </a: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できたレプリカ</a:t>
            </a:r>
            <a:r>
              <a:rPr lang="ja-JP" altLang="en-US" sz="36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にマジック</a:t>
            </a: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で色</a:t>
            </a:r>
            <a:r>
              <a:rPr lang="ja-JP" altLang="en-US" sz="36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をぬろう</a:t>
            </a: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！</a:t>
            </a:r>
            <a:endParaRPr lang="en-US" altLang="ja-JP" sz="36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どんな</a:t>
            </a:r>
            <a:r>
              <a:rPr lang="ja-JP" altLang="en-US" sz="36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色だったのかな？</a:t>
            </a:r>
            <a:endParaRPr kumimoji="1" lang="ja-JP" altLang="en-US" sz="3600" b="0" i="0" u="none" strike="noStrike" kern="0" cap="none" spc="0" normalizeH="0" baseline="0" noProof="0" dirty="0" smtClean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図 4" descr="http://msp.c.yimg.jp/yjimage?q=HGaRNksXyLFgqHDewa12Q9157wJV51AEQSwzUEK3MGxRVDvS5bouog1xAVs63x3MBbX9un670JCz33gYd7Y81GSNs1JoCOujMdHqGGx7ff6Liuq_vVg1bz1KZ3Tr_Ud2&amp;sig=12r6mre95&amp;x=170&amp;y=148">
            <a:hlinkClick r:id="rId3" tgtFrame="imagewin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857760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 descr="http://msp.c.yimg.jp/yjimage?q=1lq71YgXyLGXOkxtLTO4Ysa5za6.sfQnvbJW82h3iHmIXMyS0hdshyuk3.FqqApspJpacI8Z3zOEAzLtkR4HTF69CNwhq8SPvYyuZ4uPoAQLUoe.YYmj4OEAYICcowbj&amp;sig=12r8qce0u&amp;x=170&amp;y=129">
            <a:hlinkClick r:id="rId5" tgtFrame="imagewin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478632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雲形吹き出し 6"/>
          <p:cNvSpPr/>
          <p:nvPr/>
        </p:nvSpPr>
        <p:spPr>
          <a:xfrm>
            <a:off x="-214346" y="4714884"/>
            <a:ext cx="2214578" cy="1500198"/>
          </a:xfrm>
          <a:prstGeom prst="cloudCallout">
            <a:avLst>
              <a:gd name="adj1" fmla="val 59483"/>
              <a:gd name="adj2" fmla="val 51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latin typeface="AR PＰＯＰ５H" pitchFamily="50" charset="-128"/>
                <a:ea typeface="AR PＰＯＰ５H" pitchFamily="50" charset="-128"/>
              </a:rPr>
              <a:t>イメチェン</a:t>
            </a:r>
            <a:endParaRPr kumimoji="1" lang="en-US" altLang="ja-JP" sz="2000" dirty="0" smtClean="0">
              <a:latin typeface="AR PＰＯＰ５H" pitchFamily="50" charset="-128"/>
              <a:ea typeface="AR PＰＯＰ５H" pitchFamily="50" charset="-128"/>
            </a:endParaRPr>
          </a:p>
          <a:p>
            <a:pPr algn="ctr"/>
            <a:r>
              <a:rPr kumimoji="1" lang="ja-JP" altLang="en-US" sz="2000" dirty="0" smtClean="0">
                <a:latin typeface="AR PＰＯＰ５H" pitchFamily="50" charset="-128"/>
                <a:ea typeface="AR PＰＯＰ５H" pitchFamily="50" charset="-128"/>
              </a:rPr>
              <a:t>したいな～</a:t>
            </a:r>
            <a:endParaRPr kumimoji="1" lang="ja-JP" altLang="en-US" sz="2000" dirty="0">
              <a:latin typeface="AR PＰＯＰ５H" pitchFamily="50" charset="-128"/>
              <a:ea typeface="AR PＰＯＰ５H" pitchFamily="50" charset="-128"/>
            </a:endParaRPr>
          </a:p>
        </p:txBody>
      </p:sp>
      <p:sp>
        <p:nvSpPr>
          <p:cNvPr id="8" name="雲形吹き出し 7"/>
          <p:cNvSpPr/>
          <p:nvPr/>
        </p:nvSpPr>
        <p:spPr>
          <a:xfrm>
            <a:off x="4286248" y="4786322"/>
            <a:ext cx="2214578" cy="1500198"/>
          </a:xfrm>
          <a:prstGeom prst="cloudCallout">
            <a:avLst>
              <a:gd name="adj1" fmla="val 59483"/>
              <a:gd name="adj2" fmla="val 512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AR PＰＯＰ５H" pitchFamily="50" charset="-128"/>
                <a:ea typeface="AR PＰＯＰ５H" pitchFamily="50" charset="-128"/>
              </a:rPr>
              <a:t>美しくきれいにぬってね</a:t>
            </a:r>
            <a:endParaRPr lang="ja-JP" altLang="en-US" dirty="0">
              <a:latin typeface="AR PＰＯＰ５H" pitchFamily="50" charset="-128"/>
              <a:ea typeface="AR PＰＯＰ５H" pitchFamily="50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714412" y="0"/>
            <a:ext cx="10358510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6600" dirty="0" smtClean="0"/>
              <a:t>化石って知ってる？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5357826"/>
            <a:ext cx="9501222" cy="2285992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大昔</a:t>
            </a:r>
            <a:r>
              <a:rPr lang="ja-JP" altLang="en-US" sz="36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の生物の死体や生きて</a:t>
            </a: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いたあとが、</a:t>
            </a:r>
            <a:endParaRPr lang="en-US" altLang="ja-JP" sz="36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地層</a:t>
            </a:r>
            <a:r>
              <a:rPr lang="ja-JP" altLang="en-US" sz="36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の中で保存され</a:t>
            </a: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、掘り起こされた</a:t>
            </a:r>
            <a:r>
              <a:rPr lang="ja-JP" altLang="en-US" sz="36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ものです。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5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jaea.go.jp/04/tono/kenkyusitu/web/fossil/img/f0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43050"/>
            <a:ext cx="4328904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786190"/>
            <a:ext cx="9715568" cy="1428736"/>
          </a:xfrm>
          <a:noFill/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さあ、やってみよう！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6600" dirty="0" smtClean="0"/>
              <a:t>うまくできるかな～</a:t>
            </a:r>
            <a:endParaRPr kumimoji="1" lang="ja-JP" altLang="en-US" sz="6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1214478" y="-285776"/>
            <a:ext cx="11215766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6600" dirty="0" smtClean="0"/>
              <a:t>化石のできかた①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142908" y="5715016"/>
            <a:ext cx="9501222" cy="785818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昔むかし、海にお魚さんが泳いでいました。</a:t>
            </a:r>
            <a:endParaRPr kumimoji="1" lang="ja-JP" altLang="en-US" sz="5400" b="0" i="0" u="none" strike="noStrike" kern="0" cap="none" spc="0" normalizeH="0" baseline="0" noProof="0" dirty="0">
              <a:ln>
                <a:noFill/>
              </a:ln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142984"/>
            <a:ext cx="5572164" cy="455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17469" y="-243408"/>
            <a:ext cx="9858444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6600" dirty="0" smtClean="0"/>
              <a:t>化石のできかた②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71470" y="5786454"/>
            <a:ext cx="9501222" cy="785818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海底に生物の死骸がたまります。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142984"/>
            <a:ext cx="5500726" cy="483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85784" y="-285776"/>
            <a:ext cx="9644130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6600" dirty="0" smtClean="0"/>
              <a:t>化石のできかた③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142908" y="5715016"/>
            <a:ext cx="9501222" cy="785818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28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その上に土砂などが積もって、やがて化石になります。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110435"/>
            <a:ext cx="5429288" cy="48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85784" y="-285776"/>
            <a:ext cx="9715568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6600" dirty="0" smtClean="0"/>
              <a:t>化石のできかた④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142908" y="5715016"/>
            <a:ext cx="9501222" cy="785818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28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時代が経つごとに、生物の死骸の上に地層が重なります。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14422"/>
            <a:ext cx="5286412" cy="464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285784" y="-285776"/>
            <a:ext cx="9787006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6600" dirty="0" smtClean="0"/>
              <a:t>化石のできかた⑤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142908" y="5715016"/>
            <a:ext cx="9501222" cy="785818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28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下のものほど古い化石で、上に行くほど新しくなります。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142984"/>
            <a:ext cx="5429288" cy="482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357222" y="-285776"/>
            <a:ext cx="9787006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6600" dirty="0" smtClean="0"/>
              <a:t>化石のできかた⑥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142908" y="5715016"/>
            <a:ext cx="9501222" cy="785818"/>
          </a:xfrm>
          <a:prstGeom prst="rect">
            <a:avLst/>
          </a:prstGeom>
        </p:spPr>
        <p:txBody>
          <a:bodyPr vert="horz" rtlCol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28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長い年月が経ち、海底だったところなどが陸地になったりします。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14422"/>
            <a:ext cx="5429288" cy="47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30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715536" cy="7643842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642974" y="-285776"/>
            <a:ext cx="10501386" cy="15001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ja-JP" altLang="en-US" sz="6600" dirty="0" smtClean="0"/>
              <a:t>化石のできかた⑦</a:t>
            </a:r>
            <a:endParaRPr kumimoji="1" lang="ja-JP" altLang="en-US" sz="6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71470" y="6000768"/>
            <a:ext cx="9501222" cy="785818"/>
          </a:xfrm>
          <a:prstGeom prst="rect">
            <a:avLst/>
          </a:prstGeom>
        </p:spPr>
        <p:txBody>
          <a:bodyPr vert="horz" rtlCol="0" anchor="b">
            <a:normAutofit fontScale="7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3600" kern="0" dirty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風化</a:t>
            </a: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によって大地が削られ姿を現すこともある。</a:t>
            </a:r>
            <a:endParaRPr lang="en-US" altLang="ja-JP" sz="3600" kern="0" dirty="0" smtClean="0">
              <a:gradFill flip="none" rotWithShape="1">
                <a:gsLst>
                  <a:gs pos="60000">
                    <a:schemeClr val="tx2"/>
                  </a:gs>
                  <a:gs pos="100000">
                    <a:schemeClr val="tx2">
                      <a:tint val="20000"/>
                    </a:schemeClr>
                  </a:gs>
                </a:gsLst>
                <a:lin ang="5400000" scaled="1"/>
                <a:tileRect/>
              </a:gradFill>
              <a:effectLst>
                <a:outerShdw blurRad="127000" algn="tl" rotWithShape="0">
                  <a:schemeClr val="bg1"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ja-JP" altLang="en-US" sz="3600" kern="0" dirty="0" smtClean="0">
                <a:gradFill flip="none" rotWithShape="1">
                  <a:gsLst>
                    <a:gs pos="60000">
                      <a:schemeClr val="tx2"/>
                    </a:gs>
                    <a:gs pos="100000">
                      <a:schemeClr val="tx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127000" algn="tl" rotWithShape="0">
                    <a:schemeClr val="bg1"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大地震などのはたらきで、断層ができバラバラになったりもする 。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14422"/>
            <a:ext cx="55377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207</TotalTime>
  <Words>250</Words>
  <Application>Microsoft Office PowerPoint</Application>
  <PresentationFormat>画面に合わせる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9" baseType="lpstr">
      <vt:lpstr>AR PＰＯＰ５H</vt:lpstr>
      <vt:lpstr>HGP明朝E</vt:lpstr>
      <vt:lpstr>ＭＳ Ｐゴシック</vt:lpstr>
      <vt:lpstr>ＭＳ Ｐ明朝</vt:lpstr>
      <vt:lpstr>Bookman Old Style</vt:lpstr>
      <vt:lpstr>Calibri</vt:lpstr>
      <vt:lpstr>Century Schoolbook</vt:lpstr>
      <vt:lpstr>Wingdings</vt:lpstr>
      <vt:lpstr>雪藤</vt:lpstr>
      <vt:lpstr>５分でGET！ 化石のレプリカを 作ろう！</vt:lpstr>
      <vt:lpstr>化石って知ってる？</vt:lpstr>
      <vt:lpstr>化石のできかた①</vt:lpstr>
      <vt:lpstr>化石のできかた②</vt:lpstr>
      <vt:lpstr>化石のできかた③</vt:lpstr>
      <vt:lpstr>化石のできかた④</vt:lpstr>
      <vt:lpstr>化石のできかた⑤</vt:lpstr>
      <vt:lpstr>化石のできかた⑥</vt:lpstr>
      <vt:lpstr>化石のできかた⑦</vt:lpstr>
      <vt:lpstr>知名度Ｎｏ.１　アンモナイト</vt:lpstr>
      <vt:lpstr>人気Ｎｏ.１　三葉虫</vt:lpstr>
      <vt:lpstr>生きている化石って？</vt:lpstr>
      <vt:lpstr>生きている化石が進化の証拠</vt:lpstr>
      <vt:lpstr>レプリカって何？</vt:lpstr>
      <vt:lpstr>さあ、化石のレプリカを 作ってみよう！</vt:lpstr>
      <vt:lpstr>①　アンモナイトか三葉虫のどちらにする？ シリコンの型をかりましょう！</vt:lpstr>
      <vt:lpstr>　②　試験管に入った薬品 　　　（A液とB液）を受け取ろう！ 　　　気をつけてね（&gt;_&lt;）</vt:lpstr>
      <vt:lpstr>④　シリコンの型に薬品を 　　あふれないようにゆっ 　　くり静かに流し込もう！</vt:lpstr>
      <vt:lpstr>⑤　この薬品は１００秒ぐらいで化学反応を　 　　　　起こして、変色・発熱して固まり始めます。 　　　　５分ぐらい静かにして固まっていくようす じーっとよく見て観察しよう！ 　 ⑥　きちんと固まったら、型から取り外そう！ </vt:lpstr>
      <vt:lpstr>さあ、やってみよう！  うまくできるかな～</vt:lpstr>
    </vt:vector>
  </TitlesOfParts>
  <Company>川崎市教育委員会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川崎市立中学校</dc:creator>
  <cp:lastModifiedBy>kcr </cp:lastModifiedBy>
  <cp:revision>18</cp:revision>
  <cp:lastPrinted>2016-02-21T12:07:53Z</cp:lastPrinted>
  <dcterms:created xsi:type="dcterms:W3CDTF">2014-10-22T07:21:22Z</dcterms:created>
  <dcterms:modified xsi:type="dcterms:W3CDTF">2016-02-21T13:18:05Z</dcterms:modified>
</cp:coreProperties>
</file>