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4" r:id="rId6"/>
    <p:sldId id="265" r:id="rId7"/>
    <p:sldId id="261" r:id="rId8"/>
    <p:sldId id="262" r:id="rId9"/>
    <p:sldId id="263" r:id="rId10"/>
    <p:sldId id="266" r:id="rId11"/>
    <p:sldId id="273" r:id="rId12"/>
    <p:sldId id="267" r:id="rId13"/>
    <p:sldId id="268" r:id="rId14"/>
    <p:sldId id="269" r:id="rId15"/>
    <p:sldId id="270" r:id="rId16"/>
    <p:sldId id="276" r:id="rId17"/>
    <p:sldId id="277" r:id="rId18"/>
    <p:sldId id="274" r:id="rId19"/>
    <p:sldId id="275" r:id="rId20"/>
    <p:sldId id="281" r:id="rId21"/>
    <p:sldId id="271" r:id="rId22"/>
    <p:sldId id="282" r:id="rId23"/>
    <p:sldId id="278" r:id="rId24"/>
    <p:sldId id="280" r:id="rId25"/>
    <p:sldId id="283" r:id="rId26"/>
    <p:sldId id="284" r:id="rId27"/>
    <p:sldId id="285" r:id="rId28"/>
    <p:sldId id="286" r:id="rId29"/>
    <p:sldId id="287" r:id="rId30"/>
    <p:sldId id="306" r:id="rId31"/>
    <p:sldId id="288" r:id="rId32"/>
    <p:sldId id="289" r:id="rId33"/>
    <p:sldId id="290" r:id="rId34"/>
    <p:sldId id="291" r:id="rId35"/>
    <p:sldId id="292" r:id="rId36"/>
    <p:sldId id="293" r:id="rId37"/>
    <p:sldId id="294" r:id="rId38"/>
    <p:sldId id="296" r:id="rId39"/>
    <p:sldId id="307" r:id="rId40"/>
    <p:sldId id="297" r:id="rId41"/>
    <p:sldId id="300" r:id="rId42"/>
    <p:sldId id="302" r:id="rId43"/>
    <p:sldId id="308" r:id="rId44"/>
    <p:sldId id="303" r:id="rId45"/>
    <p:sldId id="305" r:id="rId46"/>
    <p:sldId id="312" r:id="rId47"/>
    <p:sldId id="309" r:id="rId48"/>
    <p:sldId id="310" r:id="rId49"/>
    <p:sldId id="311" r:id="rId50"/>
    <p:sldId id="313" r:id="rId51"/>
    <p:sldId id="314" r:id="rId52"/>
    <p:sldId id="279" r:id="rId53"/>
    <p:sldId id="316" r:id="rId54"/>
    <p:sldId id="315" r:id="rId55"/>
    <p:sldId id="272" r:id="rId5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13CDE6-A9B3-4E28-A87E-92A82ECC930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2F4E75F-F2D2-4B00-B657-47ADFA49FD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D9396E5-3A1D-411A-BBE0-D0F42E27CAEB}"/>
              </a:ext>
            </a:extLst>
          </p:cNvPr>
          <p:cNvSpPr>
            <a:spLocks noGrp="1"/>
          </p:cNvSpPr>
          <p:nvPr>
            <p:ph type="dt" sz="half" idx="10"/>
          </p:nvPr>
        </p:nvSpPr>
        <p:spPr/>
        <p:txBody>
          <a:bodyPr/>
          <a:lstStyle/>
          <a:p>
            <a:fld id="{CE61622B-A633-455F-9B16-2D32639CC1BC}" type="datetimeFigureOut">
              <a:rPr kumimoji="1" lang="ja-JP" altLang="en-US" smtClean="0"/>
              <a:t>2021/7/2</a:t>
            </a:fld>
            <a:endParaRPr kumimoji="1" lang="ja-JP" altLang="en-US"/>
          </a:p>
        </p:txBody>
      </p:sp>
      <p:sp>
        <p:nvSpPr>
          <p:cNvPr id="5" name="フッター プレースホルダー 4">
            <a:extLst>
              <a:ext uri="{FF2B5EF4-FFF2-40B4-BE49-F238E27FC236}">
                <a16:creationId xmlns:a16="http://schemas.microsoft.com/office/drawing/2014/main" id="{F162873F-ABCB-43C6-AD07-522E01D521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5596F6-304D-4D00-A5CD-31C5A7295275}"/>
              </a:ext>
            </a:extLst>
          </p:cNvPr>
          <p:cNvSpPr>
            <a:spLocks noGrp="1"/>
          </p:cNvSpPr>
          <p:nvPr>
            <p:ph type="sldNum" sz="quarter" idx="12"/>
          </p:nvPr>
        </p:nvSpPr>
        <p:spPr/>
        <p:txBody>
          <a:bodyPr/>
          <a:lstStyle/>
          <a:p>
            <a:fld id="{DC8FC908-7CB1-4438-B76A-E69E6C74A803}" type="slidenum">
              <a:rPr kumimoji="1" lang="ja-JP" altLang="en-US" smtClean="0"/>
              <a:t>‹#›</a:t>
            </a:fld>
            <a:endParaRPr kumimoji="1" lang="ja-JP" altLang="en-US"/>
          </a:p>
        </p:txBody>
      </p:sp>
    </p:spTree>
    <p:extLst>
      <p:ext uri="{BB962C8B-B14F-4D97-AF65-F5344CB8AC3E}">
        <p14:creationId xmlns:p14="http://schemas.microsoft.com/office/powerpoint/2010/main" val="210482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8E0A1C-E63D-4430-8491-FCEA305270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11B775-1745-420A-8A45-E029B7181EE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66310B-A775-46D4-9699-4AC7D0045408}"/>
              </a:ext>
            </a:extLst>
          </p:cNvPr>
          <p:cNvSpPr>
            <a:spLocks noGrp="1"/>
          </p:cNvSpPr>
          <p:nvPr>
            <p:ph type="dt" sz="half" idx="10"/>
          </p:nvPr>
        </p:nvSpPr>
        <p:spPr/>
        <p:txBody>
          <a:bodyPr/>
          <a:lstStyle/>
          <a:p>
            <a:fld id="{CE61622B-A633-455F-9B16-2D32639CC1BC}" type="datetimeFigureOut">
              <a:rPr kumimoji="1" lang="ja-JP" altLang="en-US" smtClean="0"/>
              <a:t>2021/7/2</a:t>
            </a:fld>
            <a:endParaRPr kumimoji="1" lang="ja-JP" altLang="en-US"/>
          </a:p>
        </p:txBody>
      </p:sp>
      <p:sp>
        <p:nvSpPr>
          <p:cNvPr id="5" name="フッター プレースホルダー 4">
            <a:extLst>
              <a:ext uri="{FF2B5EF4-FFF2-40B4-BE49-F238E27FC236}">
                <a16:creationId xmlns:a16="http://schemas.microsoft.com/office/drawing/2014/main" id="{F2655F45-4AFC-4EA3-9684-C58BAC7EC7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E3E68A-4E2E-4ECB-A45D-52F23370C047}"/>
              </a:ext>
            </a:extLst>
          </p:cNvPr>
          <p:cNvSpPr>
            <a:spLocks noGrp="1"/>
          </p:cNvSpPr>
          <p:nvPr>
            <p:ph type="sldNum" sz="quarter" idx="12"/>
          </p:nvPr>
        </p:nvSpPr>
        <p:spPr/>
        <p:txBody>
          <a:bodyPr/>
          <a:lstStyle/>
          <a:p>
            <a:fld id="{DC8FC908-7CB1-4438-B76A-E69E6C74A803}" type="slidenum">
              <a:rPr kumimoji="1" lang="ja-JP" altLang="en-US" smtClean="0"/>
              <a:t>‹#›</a:t>
            </a:fld>
            <a:endParaRPr kumimoji="1" lang="ja-JP" altLang="en-US"/>
          </a:p>
        </p:txBody>
      </p:sp>
    </p:spTree>
    <p:extLst>
      <p:ext uri="{BB962C8B-B14F-4D97-AF65-F5344CB8AC3E}">
        <p14:creationId xmlns:p14="http://schemas.microsoft.com/office/powerpoint/2010/main" val="179322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B4AA842-A992-4D4F-A75C-A6C895A10B9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E6B4862-2743-4858-8591-AA478199B68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8CED57-DE34-43AC-ACDB-850060559F1F}"/>
              </a:ext>
            </a:extLst>
          </p:cNvPr>
          <p:cNvSpPr>
            <a:spLocks noGrp="1"/>
          </p:cNvSpPr>
          <p:nvPr>
            <p:ph type="dt" sz="half" idx="10"/>
          </p:nvPr>
        </p:nvSpPr>
        <p:spPr/>
        <p:txBody>
          <a:bodyPr/>
          <a:lstStyle/>
          <a:p>
            <a:fld id="{CE61622B-A633-455F-9B16-2D32639CC1BC}" type="datetimeFigureOut">
              <a:rPr kumimoji="1" lang="ja-JP" altLang="en-US" smtClean="0"/>
              <a:t>2021/7/2</a:t>
            </a:fld>
            <a:endParaRPr kumimoji="1" lang="ja-JP" altLang="en-US"/>
          </a:p>
        </p:txBody>
      </p:sp>
      <p:sp>
        <p:nvSpPr>
          <p:cNvPr id="5" name="フッター プレースホルダー 4">
            <a:extLst>
              <a:ext uri="{FF2B5EF4-FFF2-40B4-BE49-F238E27FC236}">
                <a16:creationId xmlns:a16="http://schemas.microsoft.com/office/drawing/2014/main" id="{B3FD6A59-8471-4028-A621-EC9F754068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C99A7D-C167-4A68-9F04-B4A810F451EE}"/>
              </a:ext>
            </a:extLst>
          </p:cNvPr>
          <p:cNvSpPr>
            <a:spLocks noGrp="1"/>
          </p:cNvSpPr>
          <p:nvPr>
            <p:ph type="sldNum" sz="quarter" idx="12"/>
          </p:nvPr>
        </p:nvSpPr>
        <p:spPr/>
        <p:txBody>
          <a:bodyPr/>
          <a:lstStyle/>
          <a:p>
            <a:fld id="{DC8FC908-7CB1-4438-B76A-E69E6C74A803}" type="slidenum">
              <a:rPr kumimoji="1" lang="ja-JP" altLang="en-US" smtClean="0"/>
              <a:t>‹#›</a:t>
            </a:fld>
            <a:endParaRPr kumimoji="1" lang="ja-JP" altLang="en-US"/>
          </a:p>
        </p:txBody>
      </p:sp>
    </p:spTree>
    <p:extLst>
      <p:ext uri="{BB962C8B-B14F-4D97-AF65-F5344CB8AC3E}">
        <p14:creationId xmlns:p14="http://schemas.microsoft.com/office/powerpoint/2010/main" val="114931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FF9ADD-DCD7-4201-8920-26779F56D29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53396FC-EEC3-4139-9C5C-73C2657DE6C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1B8107-3D59-477D-BC90-1F55A942036B}"/>
              </a:ext>
            </a:extLst>
          </p:cNvPr>
          <p:cNvSpPr>
            <a:spLocks noGrp="1"/>
          </p:cNvSpPr>
          <p:nvPr>
            <p:ph type="dt" sz="half" idx="10"/>
          </p:nvPr>
        </p:nvSpPr>
        <p:spPr/>
        <p:txBody>
          <a:bodyPr/>
          <a:lstStyle/>
          <a:p>
            <a:fld id="{CE61622B-A633-455F-9B16-2D32639CC1BC}" type="datetimeFigureOut">
              <a:rPr kumimoji="1" lang="ja-JP" altLang="en-US" smtClean="0"/>
              <a:t>2021/7/2</a:t>
            </a:fld>
            <a:endParaRPr kumimoji="1" lang="ja-JP" altLang="en-US"/>
          </a:p>
        </p:txBody>
      </p:sp>
      <p:sp>
        <p:nvSpPr>
          <p:cNvPr id="5" name="フッター プレースホルダー 4">
            <a:extLst>
              <a:ext uri="{FF2B5EF4-FFF2-40B4-BE49-F238E27FC236}">
                <a16:creationId xmlns:a16="http://schemas.microsoft.com/office/drawing/2014/main" id="{E9A5C686-29A2-4D5D-B335-28F458A9E0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B32AE1-2803-4F23-86EE-587E25DBB365}"/>
              </a:ext>
            </a:extLst>
          </p:cNvPr>
          <p:cNvSpPr>
            <a:spLocks noGrp="1"/>
          </p:cNvSpPr>
          <p:nvPr>
            <p:ph type="sldNum" sz="quarter" idx="12"/>
          </p:nvPr>
        </p:nvSpPr>
        <p:spPr/>
        <p:txBody>
          <a:bodyPr/>
          <a:lstStyle/>
          <a:p>
            <a:fld id="{DC8FC908-7CB1-4438-B76A-E69E6C74A803}" type="slidenum">
              <a:rPr kumimoji="1" lang="ja-JP" altLang="en-US" smtClean="0"/>
              <a:t>‹#›</a:t>
            </a:fld>
            <a:endParaRPr kumimoji="1" lang="ja-JP" altLang="en-US"/>
          </a:p>
        </p:txBody>
      </p:sp>
    </p:spTree>
    <p:extLst>
      <p:ext uri="{BB962C8B-B14F-4D97-AF65-F5344CB8AC3E}">
        <p14:creationId xmlns:p14="http://schemas.microsoft.com/office/powerpoint/2010/main" val="88693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56E3B-23C9-455A-BD58-744E77ACDD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83590F-8F36-4BFA-A483-DBCF31592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DEFC896-D889-4D89-B7C9-65010CC9EE27}"/>
              </a:ext>
            </a:extLst>
          </p:cNvPr>
          <p:cNvSpPr>
            <a:spLocks noGrp="1"/>
          </p:cNvSpPr>
          <p:nvPr>
            <p:ph type="dt" sz="half" idx="10"/>
          </p:nvPr>
        </p:nvSpPr>
        <p:spPr/>
        <p:txBody>
          <a:bodyPr/>
          <a:lstStyle/>
          <a:p>
            <a:fld id="{CE61622B-A633-455F-9B16-2D32639CC1BC}" type="datetimeFigureOut">
              <a:rPr kumimoji="1" lang="ja-JP" altLang="en-US" smtClean="0"/>
              <a:t>2021/7/2</a:t>
            </a:fld>
            <a:endParaRPr kumimoji="1" lang="ja-JP" altLang="en-US"/>
          </a:p>
        </p:txBody>
      </p:sp>
      <p:sp>
        <p:nvSpPr>
          <p:cNvPr id="5" name="フッター プレースホルダー 4">
            <a:extLst>
              <a:ext uri="{FF2B5EF4-FFF2-40B4-BE49-F238E27FC236}">
                <a16:creationId xmlns:a16="http://schemas.microsoft.com/office/drawing/2014/main" id="{BF055830-2FE5-41BD-BEC8-91B3C66703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5D0A87-FBCC-4F61-BB66-5586658D062D}"/>
              </a:ext>
            </a:extLst>
          </p:cNvPr>
          <p:cNvSpPr>
            <a:spLocks noGrp="1"/>
          </p:cNvSpPr>
          <p:nvPr>
            <p:ph type="sldNum" sz="quarter" idx="12"/>
          </p:nvPr>
        </p:nvSpPr>
        <p:spPr/>
        <p:txBody>
          <a:bodyPr/>
          <a:lstStyle/>
          <a:p>
            <a:fld id="{DC8FC908-7CB1-4438-B76A-E69E6C74A803}" type="slidenum">
              <a:rPr kumimoji="1" lang="ja-JP" altLang="en-US" smtClean="0"/>
              <a:t>‹#›</a:t>
            </a:fld>
            <a:endParaRPr kumimoji="1" lang="ja-JP" altLang="en-US"/>
          </a:p>
        </p:txBody>
      </p:sp>
    </p:spTree>
    <p:extLst>
      <p:ext uri="{BB962C8B-B14F-4D97-AF65-F5344CB8AC3E}">
        <p14:creationId xmlns:p14="http://schemas.microsoft.com/office/powerpoint/2010/main" val="49810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21B910-1D37-4F09-AEA1-B05ADFA2D70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E5809E-ECE1-434E-B539-3F01716DDEF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E45A421-9C18-4DF1-B600-DCDE268ACB6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7545DA2-E0BD-4410-B04D-48A0FC153A6E}"/>
              </a:ext>
            </a:extLst>
          </p:cNvPr>
          <p:cNvSpPr>
            <a:spLocks noGrp="1"/>
          </p:cNvSpPr>
          <p:nvPr>
            <p:ph type="dt" sz="half" idx="10"/>
          </p:nvPr>
        </p:nvSpPr>
        <p:spPr/>
        <p:txBody>
          <a:bodyPr/>
          <a:lstStyle/>
          <a:p>
            <a:fld id="{CE61622B-A633-455F-9B16-2D32639CC1BC}" type="datetimeFigureOut">
              <a:rPr kumimoji="1" lang="ja-JP" altLang="en-US" smtClean="0"/>
              <a:t>2021/7/2</a:t>
            </a:fld>
            <a:endParaRPr kumimoji="1" lang="ja-JP" altLang="en-US"/>
          </a:p>
        </p:txBody>
      </p:sp>
      <p:sp>
        <p:nvSpPr>
          <p:cNvPr id="6" name="フッター プレースホルダー 5">
            <a:extLst>
              <a:ext uri="{FF2B5EF4-FFF2-40B4-BE49-F238E27FC236}">
                <a16:creationId xmlns:a16="http://schemas.microsoft.com/office/drawing/2014/main" id="{E21D9B7E-24E2-44AB-B93E-56367CE6EC2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0213ED4-CA9D-4808-947B-9431C3048CF2}"/>
              </a:ext>
            </a:extLst>
          </p:cNvPr>
          <p:cNvSpPr>
            <a:spLocks noGrp="1"/>
          </p:cNvSpPr>
          <p:nvPr>
            <p:ph type="sldNum" sz="quarter" idx="12"/>
          </p:nvPr>
        </p:nvSpPr>
        <p:spPr/>
        <p:txBody>
          <a:bodyPr/>
          <a:lstStyle/>
          <a:p>
            <a:fld id="{DC8FC908-7CB1-4438-B76A-E69E6C74A803}" type="slidenum">
              <a:rPr kumimoji="1" lang="ja-JP" altLang="en-US" smtClean="0"/>
              <a:t>‹#›</a:t>
            </a:fld>
            <a:endParaRPr kumimoji="1" lang="ja-JP" altLang="en-US"/>
          </a:p>
        </p:txBody>
      </p:sp>
    </p:spTree>
    <p:extLst>
      <p:ext uri="{BB962C8B-B14F-4D97-AF65-F5344CB8AC3E}">
        <p14:creationId xmlns:p14="http://schemas.microsoft.com/office/powerpoint/2010/main" val="166514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3F1911-EC92-4A52-A6DF-0A8DD9F9108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DFCF31-7A6C-425E-B8F6-BD403CC76A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657F7C9-13CF-4BC8-B98D-E0DBEFE7210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A1F7EA6-6D96-454B-8676-90B03B8752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DEE94B8-5E2E-436F-89DA-5B1C4B924E5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C70985B-4611-4EE2-A387-B1C5903C70EF}"/>
              </a:ext>
            </a:extLst>
          </p:cNvPr>
          <p:cNvSpPr>
            <a:spLocks noGrp="1"/>
          </p:cNvSpPr>
          <p:nvPr>
            <p:ph type="dt" sz="half" idx="10"/>
          </p:nvPr>
        </p:nvSpPr>
        <p:spPr/>
        <p:txBody>
          <a:bodyPr/>
          <a:lstStyle/>
          <a:p>
            <a:fld id="{CE61622B-A633-455F-9B16-2D32639CC1BC}" type="datetimeFigureOut">
              <a:rPr kumimoji="1" lang="ja-JP" altLang="en-US" smtClean="0"/>
              <a:t>2021/7/2</a:t>
            </a:fld>
            <a:endParaRPr kumimoji="1" lang="ja-JP" altLang="en-US"/>
          </a:p>
        </p:txBody>
      </p:sp>
      <p:sp>
        <p:nvSpPr>
          <p:cNvPr id="8" name="フッター プレースホルダー 7">
            <a:extLst>
              <a:ext uri="{FF2B5EF4-FFF2-40B4-BE49-F238E27FC236}">
                <a16:creationId xmlns:a16="http://schemas.microsoft.com/office/drawing/2014/main" id="{2F524550-2742-4B38-93F4-2CAA3A78C5A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E5AC475-1B7D-44E2-8B64-A112A89520E8}"/>
              </a:ext>
            </a:extLst>
          </p:cNvPr>
          <p:cNvSpPr>
            <a:spLocks noGrp="1"/>
          </p:cNvSpPr>
          <p:nvPr>
            <p:ph type="sldNum" sz="quarter" idx="12"/>
          </p:nvPr>
        </p:nvSpPr>
        <p:spPr/>
        <p:txBody>
          <a:bodyPr/>
          <a:lstStyle/>
          <a:p>
            <a:fld id="{DC8FC908-7CB1-4438-B76A-E69E6C74A803}" type="slidenum">
              <a:rPr kumimoji="1" lang="ja-JP" altLang="en-US" smtClean="0"/>
              <a:t>‹#›</a:t>
            </a:fld>
            <a:endParaRPr kumimoji="1" lang="ja-JP" altLang="en-US"/>
          </a:p>
        </p:txBody>
      </p:sp>
    </p:spTree>
    <p:extLst>
      <p:ext uri="{BB962C8B-B14F-4D97-AF65-F5344CB8AC3E}">
        <p14:creationId xmlns:p14="http://schemas.microsoft.com/office/powerpoint/2010/main" val="346835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0F93B4-58E0-42B5-8675-1D438BED754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4BAE779-2DC0-4E9D-A87B-D2445658F08A}"/>
              </a:ext>
            </a:extLst>
          </p:cNvPr>
          <p:cNvSpPr>
            <a:spLocks noGrp="1"/>
          </p:cNvSpPr>
          <p:nvPr>
            <p:ph type="dt" sz="half" idx="10"/>
          </p:nvPr>
        </p:nvSpPr>
        <p:spPr/>
        <p:txBody>
          <a:bodyPr/>
          <a:lstStyle/>
          <a:p>
            <a:fld id="{CE61622B-A633-455F-9B16-2D32639CC1BC}" type="datetimeFigureOut">
              <a:rPr kumimoji="1" lang="ja-JP" altLang="en-US" smtClean="0"/>
              <a:t>2021/7/2</a:t>
            </a:fld>
            <a:endParaRPr kumimoji="1" lang="ja-JP" altLang="en-US"/>
          </a:p>
        </p:txBody>
      </p:sp>
      <p:sp>
        <p:nvSpPr>
          <p:cNvPr id="4" name="フッター プレースホルダー 3">
            <a:extLst>
              <a:ext uri="{FF2B5EF4-FFF2-40B4-BE49-F238E27FC236}">
                <a16:creationId xmlns:a16="http://schemas.microsoft.com/office/drawing/2014/main" id="{3787FC1C-6650-454B-8080-829F434D53E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0B421E0-495D-4038-AC9A-3303871B67AC}"/>
              </a:ext>
            </a:extLst>
          </p:cNvPr>
          <p:cNvSpPr>
            <a:spLocks noGrp="1"/>
          </p:cNvSpPr>
          <p:nvPr>
            <p:ph type="sldNum" sz="quarter" idx="12"/>
          </p:nvPr>
        </p:nvSpPr>
        <p:spPr/>
        <p:txBody>
          <a:bodyPr/>
          <a:lstStyle/>
          <a:p>
            <a:fld id="{DC8FC908-7CB1-4438-B76A-E69E6C74A803}" type="slidenum">
              <a:rPr kumimoji="1" lang="ja-JP" altLang="en-US" smtClean="0"/>
              <a:t>‹#›</a:t>
            </a:fld>
            <a:endParaRPr kumimoji="1" lang="ja-JP" altLang="en-US"/>
          </a:p>
        </p:txBody>
      </p:sp>
    </p:spTree>
    <p:extLst>
      <p:ext uri="{BB962C8B-B14F-4D97-AF65-F5344CB8AC3E}">
        <p14:creationId xmlns:p14="http://schemas.microsoft.com/office/powerpoint/2010/main" val="373449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F8CEB56-E1E1-457C-A051-F0266A8FA05E}"/>
              </a:ext>
            </a:extLst>
          </p:cNvPr>
          <p:cNvSpPr>
            <a:spLocks noGrp="1"/>
          </p:cNvSpPr>
          <p:nvPr>
            <p:ph type="dt" sz="half" idx="10"/>
          </p:nvPr>
        </p:nvSpPr>
        <p:spPr/>
        <p:txBody>
          <a:bodyPr/>
          <a:lstStyle/>
          <a:p>
            <a:fld id="{CE61622B-A633-455F-9B16-2D32639CC1BC}" type="datetimeFigureOut">
              <a:rPr kumimoji="1" lang="ja-JP" altLang="en-US" smtClean="0"/>
              <a:t>2021/7/2</a:t>
            </a:fld>
            <a:endParaRPr kumimoji="1" lang="ja-JP" altLang="en-US"/>
          </a:p>
        </p:txBody>
      </p:sp>
      <p:sp>
        <p:nvSpPr>
          <p:cNvPr id="3" name="フッター プレースホルダー 2">
            <a:extLst>
              <a:ext uri="{FF2B5EF4-FFF2-40B4-BE49-F238E27FC236}">
                <a16:creationId xmlns:a16="http://schemas.microsoft.com/office/drawing/2014/main" id="{DDA388AD-08BE-4C97-B1CB-0716BCDD1A9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312024B-837E-4C58-A44B-C1FD1F9FE1A5}"/>
              </a:ext>
            </a:extLst>
          </p:cNvPr>
          <p:cNvSpPr>
            <a:spLocks noGrp="1"/>
          </p:cNvSpPr>
          <p:nvPr>
            <p:ph type="sldNum" sz="quarter" idx="12"/>
          </p:nvPr>
        </p:nvSpPr>
        <p:spPr/>
        <p:txBody>
          <a:bodyPr/>
          <a:lstStyle/>
          <a:p>
            <a:fld id="{DC8FC908-7CB1-4438-B76A-E69E6C74A803}" type="slidenum">
              <a:rPr kumimoji="1" lang="ja-JP" altLang="en-US" smtClean="0"/>
              <a:t>‹#›</a:t>
            </a:fld>
            <a:endParaRPr kumimoji="1" lang="ja-JP" altLang="en-US"/>
          </a:p>
        </p:txBody>
      </p:sp>
    </p:spTree>
    <p:extLst>
      <p:ext uri="{BB962C8B-B14F-4D97-AF65-F5344CB8AC3E}">
        <p14:creationId xmlns:p14="http://schemas.microsoft.com/office/powerpoint/2010/main" val="322355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622BBE-4815-454B-9B84-9A81C2B7C52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D14D65-7DA5-40C9-B59C-065C654FED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1F6286E-2129-4D2D-8D0C-1383DAEFC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86149E5-0E57-4DBC-8FEF-C580EAB6A6EF}"/>
              </a:ext>
            </a:extLst>
          </p:cNvPr>
          <p:cNvSpPr>
            <a:spLocks noGrp="1"/>
          </p:cNvSpPr>
          <p:nvPr>
            <p:ph type="dt" sz="half" idx="10"/>
          </p:nvPr>
        </p:nvSpPr>
        <p:spPr/>
        <p:txBody>
          <a:bodyPr/>
          <a:lstStyle/>
          <a:p>
            <a:fld id="{CE61622B-A633-455F-9B16-2D32639CC1BC}" type="datetimeFigureOut">
              <a:rPr kumimoji="1" lang="ja-JP" altLang="en-US" smtClean="0"/>
              <a:t>2021/7/2</a:t>
            </a:fld>
            <a:endParaRPr kumimoji="1" lang="ja-JP" altLang="en-US"/>
          </a:p>
        </p:txBody>
      </p:sp>
      <p:sp>
        <p:nvSpPr>
          <p:cNvPr id="6" name="フッター プレースホルダー 5">
            <a:extLst>
              <a:ext uri="{FF2B5EF4-FFF2-40B4-BE49-F238E27FC236}">
                <a16:creationId xmlns:a16="http://schemas.microsoft.com/office/drawing/2014/main" id="{D43E4C13-99FE-43CC-8DFB-9DA681EBC0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A51475-20C8-4C34-B0E8-BEE99DB08183}"/>
              </a:ext>
            </a:extLst>
          </p:cNvPr>
          <p:cNvSpPr>
            <a:spLocks noGrp="1"/>
          </p:cNvSpPr>
          <p:nvPr>
            <p:ph type="sldNum" sz="quarter" idx="12"/>
          </p:nvPr>
        </p:nvSpPr>
        <p:spPr/>
        <p:txBody>
          <a:bodyPr/>
          <a:lstStyle/>
          <a:p>
            <a:fld id="{DC8FC908-7CB1-4438-B76A-E69E6C74A803}" type="slidenum">
              <a:rPr kumimoji="1" lang="ja-JP" altLang="en-US" smtClean="0"/>
              <a:t>‹#›</a:t>
            </a:fld>
            <a:endParaRPr kumimoji="1" lang="ja-JP" altLang="en-US"/>
          </a:p>
        </p:txBody>
      </p:sp>
    </p:spTree>
    <p:extLst>
      <p:ext uri="{BB962C8B-B14F-4D97-AF65-F5344CB8AC3E}">
        <p14:creationId xmlns:p14="http://schemas.microsoft.com/office/powerpoint/2010/main" val="149898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92CC72-69F7-413F-ACC0-B8C23C9CD05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A56DC6-0C24-4B51-83AB-F936C6BB8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AE02110-0367-4418-8C58-CA61E4E16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6CA669-EE6F-4E11-9F94-F34E4A49382F}"/>
              </a:ext>
            </a:extLst>
          </p:cNvPr>
          <p:cNvSpPr>
            <a:spLocks noGrp="1"/>
          </p:cNvSpPr>
          <p:nvPr>
            <p:ph type="dt" sz="half" idx="10"/>
          </p:nvPr>
        </p:nvSpPr>
        <p:spPr/>
        <p:txBody>
          <a:bodyPr/>
          <a:lstStyle/>
          <a:p>
            <a:fld id="{CE61622B-A633-455F-9B16-2D32639CC1BC}" type="datetimeFigureOut">
              <a:rPr kumimoji="1" lang="ja-JP" altLang="en-US" smtClean="0"/>
              <a:t>2021/7/2</a:t>
            </a:fld>
            <a:endParaRPr kumimoji="1" lang="ja-JP" altLang="en-US"/>
          </a:p>
        </p:txBody>
      </p:sp>
      <p:sp>
        <p:nvSpPr>
          <p:cNvPr id="6" name="フッター プレースホルダー 5">
            <a:extLst>
              <a:ext uri="{FF2B5EF4-FFF2-40B4-BE49-F238E27FC236}">
                <a16:creationId xmlns:a16="http://schemas.microsoft.com/office/drawing/2014/main" id="{0817FFA4-26E7-49CD-93E7-17536CD94B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ED2D51-E6FF-4960-9E78-F5A495DE8AEF}"/>
              </a:ext>
            </a:extLst>
          </p:cNvPr>
          <p:cNvSpPr>
            <a:spLocks noGrp="1"/>
          </p:cNvSpPr>
          <p:nvPr>
            <p:ph type="sldNum" sz="quarter" idx="12"/>
          </p:nvPr>
        </p:nvSpPr>
        <p:spPr/>
        <p:txBody>
          <a:bodyPr/>
          <a:lstStyle/>
          <a:p>
            <a:fld id="{DC8FC908-7CB1-4438-B76A-E69E6C74A803}" type="slidenum">
              <a:rPr kumimoji="1" lang="ja-JP" altLang="en-US" smtClean="0"/>
              <a:t>‹#›</a:t>
            </a:fld>
            <a:endParaRPr kumimoji="1" lang="ja-JP" altLang="en-US"/>
          </a:p>
        </p:txBody>
      </p:sp>
    </p:spTree>
    <p:extLst>
      <p:ext uri="{BB962C8B-B14F-4D97-AF65-F5344CB8AC3E}">
        <p14:creationId xmlns:p14="http://schemas.microsoft.com/office/powerpoint/2010/main" val="402727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E5593F2-8993-494A-A041-5F9C96C3B7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B83D88F-F536-4343-9D40-9FEA84791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273E02-BCDF-4266-A85F-DC778406B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1622B-A633-455F-9B16-2D32639CC1BC}" type="datetimeFigureOut">
              <a:rPr kumimoji="1" lang="ja-JP" altLang="en-US" smtClean="0"/>
              <a:t>2021/7/2</a:t>
            </a:fld>
            <a:endParaRPr kumimoji="1" lang="ja-JP" altLang="en-US"/>
          </a:p>
        </p:txBody>
      </p:sp>
      <p:sp>
        <p:nvSpPr>
          <p:cNvPr id="5" name="フッター プレースホルダー 4">
            <a:extLst>
              <a:ext uri="{FF2B5EF4-FFF2-40B4-BE49-F238E27FC236}">
                <a16:creationId xmlns:a16="http://schemas.microsoft.com/office/drawing/2014/main" id="{A6426BA2-BBEA-4211-A61B-F490B20780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4C9B48C-6FB2-4013-BA30-33538A371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FC908-7CB1-4438-B76A-E69E6C74A803}" type="slidenum">
              <a:rPr kumimoji="1" lang="ja-JP" altLang="en-US" smtClean="0"/>
              <a:t>‹#›</a:t>
            </a:fld>
            <a:endParaRPr kumimoji="1" lang="ja-JP" altLang="en-US"/>
          </a:p>
        </p:txBody>
      </p:sp>
    </p:spTree>
    <p:extLst>
      <p:ext uri="{BB962C8B-B14F-4D97-AF65-F5344CB8AC3E}">
        <p14:creationId xmlns:p14="http://schemas.microsoft.com/office/powerpoint/2010/main" val="618343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5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a:extLst>
              <a:ext uri="{FF2B5EF4-FFF2-40B4-BE49-F238E27FC236}">
                <a16:creationId xmlns:a16="http://schemas.microsoft.com/office/drawing/2014/main" id="{9045C955-B909-45A8-94F4-AC870C5D4C38}"/>
              </a:ext>
            </a:extLst>
          </p:cNvPr>
          <p:cNvPicPr/>
          <p:nvPr/>
        </p:nvPicPr>
        <p:blipFill rotWithShape="1">
          <a:blip r:embed="rId2">
            <a:extLst>
              <a:ext uri="{28A0092B-C50C-407E-A947-70E740481C1C}">
                <a14:useLocalDpi xmlns:a14="http://schemas.microsoft.com/office/drawing/2010/main" val="0"/>
              </a:ext>
            </a:extLst>
          </a:blip>
          <a:srcRect b="25263"/>
          <a:stretch/>
        </p:blipFill>
        <p:spPr bwMode="auto">
          <a:xfrm>
            <a:off x="122392" y="192314"/>
            <a:ext cx="6083447" cy="6473372"/>
          </a:xfrm>
          <a:prstGeom prst="rect">
            <a:avLst/>
          </a:prstGeom>
          <a:noFill/>
          <a:ln>
            <a:noFill/>
          </a:ln>
          <a:extLst>
            <a:ext uri="{53640926-AAD7-44D8-BBD7-CCE9431645EC}">
              <a14:shadowObscured xmlns:a14="http://schemas.microsoft.com/office/drawing/2010/main"/>
            </a:ext>
          </a:extLst>
        </p:spPr>
      </p:pic>
      <p:pic>
        <p:nvPicPr>
          <p:cNvPr id="1026" name="Picture 2" descr="まんが王国 『うちのダンナは野菜バカ。』 仔鹿リナ 無料で漫画(コミック)を試し読み[巻]">
            <a:extLst>
              <a:ext uri="{FF2B5EF4-FFF2-40B4-BE49-F238E27FC236}">
                <a16:creationId xmlns:a16="http://schemas.microsoft.com/office/drawing/2014/main" id="{7F6D912F-B757-4988-B864-1A560F7E93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778"/>
          <a:stretch/>
        </p:blipFill>
        <p:spPr bwMode="auto">
          <a:xfrm>
            <a:off x="6083456" y="192314"/>
            <a:ext cx="5986151" cy="647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147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A390F3DA-0381-4FF1-9959-E44A2F29F5AE}"/>
              </a:ext>
            </a:extLst>
          </p:cNvPr>
          <p:cNvGraphicFramePr>
            <a:graphicFrameLocks noGrp="1"/>
          </p:cNvGraphicFramePr>
          <p:nvPr>
            <p:extLst>
              <p:ext uri="{D42A27DB-BD31-4B8C-83A1-F6EECF244321}">
                <p14:modId xmlns:p14="http://schemas.microsoft.com/office/powerpoint/2010/main" val="878463581"/>
              </p:ext>
            </p:extLst>
          </p:nvPr>
        </p:nvGraphicFramePr>
        <p:xfrm>
          <a:off x="345440" y="528320"/>
          <a:ext cx="11623041" cy="6177280"/>
        </p:xfrm>
        <a:graphic>
          <a:graphicData uri="http://schemas.openxmlformats.org/drawingml/2006/table">
            <a:tbl>
              <a:tblPr firstRow="1" firstCol="1" bandRow="1">
                <a:tableStyleId>{5C22544A-7EE6-4342-B048-85BDC9FD1C3A}</a:tableStyleId>
              </a:tblPr>
              <a:tblGrid>
                <a:gridCol w="1098275">
                  <a:extLst>
                    <a:ext uri="{9D8B030D-6E8A-4147-A177-3AD203B41FA5}">
                      <a16:colId xmlns:a16="http://schemas.microsoft.com/office/drawing/2014/main" val="2403540123"/>
                    </a:ext>
                  </a:extLst>
                </a:gridCol>
                <a:gridCol w="6655256">
                  <a:extLst>
                    <a:ext uri="{9D8B030D-6E8A-4147-A177-3AD203B41FA5}">
                      <a16:colId xmlns:a16="http://schemas.microsoft.com/office/drawing/2014/main" val="3318461464"/>
                    </a:ext>
                  </a:extLst>
                </a:gridCol>
                <a:gridCol w="3869510">
                  <a:extLst>
                    <a:ext uri="{9D8B030D-6E8A-4147-A177-3AD203B41FA5}">
                      <a16:colId xmlns:a16="http://schemas.microsoft.com/office/drawing/2014/main" val="3978190391"/>
                    </a:ext>
                  </a:extLst>
                </a:gridCol>
              </a:tblGrid>
              <a:tr h="1544319">
                <a:tc>
                  <a:txBody>
                    <a:bodyPr/>
                    <a:lstStyle/>
                    <a:p>
                      <a:pPr algn="ctr"/>
                      <a:r>
                        <a:rPr lang="ja-JP" sz="4400" kern="100">
                          <a:effectLst/>
                          <a:latin typeface="HG丸ｺﾞｼｯｸM-PRO" panose="020F0600000000000000" pitchFamily="50" charset="-128"/>
                          <a:ea typeface="HG丸ｺﾞｼｯｸM-PRO" panose="020F0600000000000000" pitchFamily="50" charset="-128"/>
                        </a:rPr>
                        <a:t>辞書</a:t>
                      </a:r>
                      <a:endParaRPr lang="ja-JP" sz="4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tc>
                <a:tc>
                  <a:txBody>
                    <a:bodyPr/>
                    <a:lstStyle/>
                    <a:p>
                      <a:pPr algn="ctr"/>
                      <a:r>
                        <a:rPr lang="ja-JP" sz="4400" kern="100" dirty="0">
                          <a:effectLst/>
                          <a:latin typeface="HG丸ｺﾞｼｯｸM-PRO" panose="020F0600000000000000" pitchFamily="50" charset="-128"/>
                          <a:ea typeface="HG丸ｺﾞｼｯｸM-PRO" panose="020F0600000000000000" pitchFamily="50" charset="-128"/>
                        </a:rPr>
                        <a:t>≪広辞苑≫　</a:t>
                      </a:r>
                      <a:endParaRPr lang="en-US" altLang="ja-JP" sz="4400" kern="100" dirty="0">
                        <a:effectLst/>
                        <a:latin typeface="HG丸ｺﾞｼｯｸM-PRO" panose="020F0600000000000000" pitchFamily="50" charset="-128"/>
                        <a:ea typeface="HG丸ｺﾞｼｯｸM-PRO" panose="020F0600000000000000" pitchFamily="50" charset="-128"/>
                      </a:endParaRPr>
                    </a:p>
                  </a:txBody>
                  <a:tcPr marL="68580" marR="68580" marT="0" marB="0" anchor="ctr"/>
                </a:tc>
                <a:tc>
                  <a:txBody>
                    <a:bodyPr/>
                    <a:lstStyle/>
                    <a:p>
                      <a:pPr algn="ctr"/>
                      <a:r>
                        <a:rPr lang="ja-JP" sz="4400" kern="100" dirty="0">
                          <a:effectLst/>
                          <a:latin typeface="HG丸ｺﾞｼｯｸM-PRO" panose="020F0600000000000000" pitchFamily="50" charset="-128"/>
                          <a:ea typeface="HG丸ｺﾞｼｯｸM-PRO" panose="020F0600000000000000" pitchFamily="50" charset="-128"/>
                        </a:rPr>
                        <a:t>≪大辞林≫　</a:t>
                      </a:r>
                      <a:endParaRPr lang="en-US" altLang="ja-JP" sz="4400" kern="100" dirty="0">
                        <a:effectLst/>
                        <a:latin typeface="HG丸ｺﾞｼｯｸM-PRO" panose="020F0600000000000000" pitchFamily="50" charset="-128"/>
                        <a:ea typeface="HG丸ｺﾞｼｯｸM-PRO" panose="020F0600000000000000" pitchFamily="50" charset="-128"/>
                      </a:endParaRPr>
                    </a:p>
                  </a:txBody>
                  <a:tcPr marL="68580" marR="68580" marT="0" marB="0" anchor="ctr"/>
                </a:tc>
                <a:extLst>
                  <a:ext uri="{0D108BD9-81ED-4DB2-BD59-A6C34878D82A}">
                    <a16:rowId xmlns:a16="http://schemas.microsoft.com/office/drawing/2014/main" val="3972645102"/>
                  </a:ext>
                </a:extLst>
              </a:tr>
              <a:tr h="4632961">
                <a:tc>
                  <a:txBody>
                    <a:bodyPr/>
                    <a:lstStyle/>
                    <a:p>
                      <a:pPr algn="ctr"/>
                      <a:r>
                        <a:rPr lang="ja-JP" sz="4400" kern="100">
                          <a:effectLst/>
                          <a:latin typeface="HG丸ｺﾞｼｯｸM-PRO" panose="020F0600000000000000" pitchFamily="50" charset="-128"/>
                          <a:ea typeface="HG丸ｺﾞｼｯｸM-PRO" panose="020F0600000000000000" pitchFamily="50" charset="-128"/>
                        </a:rPr>
                        <a:t>野菜</a:t>
                      </a:r>
                      <a:endParaRPr lang="ja-JP" sz="4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tc>
                <a:tc>
                  <a:txBody>
                    <a:bodyPr/>
                    <a:lstStyle/>
                    <a:p>
                      <a:pPr algn="ctr"/>
                      <a:r>
                        <a:rPr lang="ja-JP" sz="4400" kern="100">
                          <a:effectLst/>
                          <a:latin typeface="HG丸ｺﾞｼｯｸM-PRO" panose="020F0600000000000000" pitchFamily="50" charset="-128"/>
                          <a:ea typeface="HG丸ｺﾞｼｯｸM-PRO" panose="020F0600000000000000" pitchFamily="50" charset="-128"/>
                        </a:rPr>
                        <a:t>生食または調理しておもに副食用とする草本作物の総称。食べる部位により、葉菜あるいは葉茎菜・果菜・根菜・花菜に大別。</a:t>
                      </a:r>
                      <a:endParaRPr lang="ja-JP" sz="44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tc>
                <a:tc>
                  <a:txBody>
                    <a:bodyPr/>
                    <a:lstStyle/>
                    <a:p>
                      <a:pPr algn="ctr"/>
                      <a:r>
                        <a:rPr lang="ja-JP" sz="4400" kern="100" dirty="0">
                          <a:effectLst/>
                          <a:latin typeface="HG丸ｺﾞｼｯｸM-PRO" panose="020F0600000000000000" pitchFamily="50" charset="-128"/>
                          <a:ea typeface="HG丸ｺﾞｼｯｸM-PRO" panose="020F0600000000000000" pitchFamily="50" charset="-128"/>
                        </a:rPr>
                        <a:t>食用に育てた植物。青物。</a:t>
                      </a:r>
                      <a:endParaRPr lang="ja-JP" sz="4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00188654"/>
                  </a:ext>
                </a:extLst>
              </a:tr>
            </a:tbl>
          </a:graphicData>
        </a:graphic>
      </p:graphicFrame>
    </p:spTree>
    <p:extLst>
      <p:ext uri="{BB962C8B-B14F-4D97-AF65-F5344CB8AC3E}">
        <p14:creationId xmlns:p14="http://schemas.microsoft.com/office/powerpoint/2010/main" val="37712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BE77464-90FD-4D24-878F-A8AAF378460C}"/>
              </a:ext>
            </a:extLst>
          </p:cNvPr>
          <p:cNvGraphicFramePr>
            <a:graphicFrameLocks noGrp="1"/>
          </p:cNvGraphicFramePr>
          <p:nvPr>
            <p:extLst>
              <p:ext uri="{D42A27DB-BD31-4B8C-83A1-F6EECF244321}">
                <p14:modId xmlns:p14="http://schemas.microsoft.com/office/powerpoint/2010/main" val="701714801"/>
              </p:ext>
            </p:extLst>
          </p:nvPr>
        </p:nvGraphicFramePr>
        <p:xfrm>
          <a:off x="137886" y="91924"/>
          <a:ext cx="11916227" cy="6674152"/>
        </p:xfrm>
        <a:graphic>
          <a:graphicData uri="http://schemas.openxmlformats.org/drawingml/2006/table">
            <a:tbl>
              <a:tblPr firstRow="1" firstCol="1" bandRow="1">
                <a:tableStyleId>{5C22544A-7EE6-4342-B048-85BDC9FD1C3A}</a:tableStyleId>
              </a:tblPr>
              <a:tblGrid>
                <a:gridCol w="1125979">
                  <a:extLst>
                    <a:ext uri="{9D8B030D-6E8A-4147-A177-3AD203B41FA5}">
                      <a16:colId xmlns:a16="http://schemas.microsoft.com/office/drawing/2014/main" val="3892662223"/>
                    </a:ext>
                  </a:extLst>
                </a:gridCol>
                <a:gridCol w="4345907">
                  <a:extLst>
                    <a:ext uri="{9D8B030D-6E8A-4147-A177-3AD203B41FA5}">
                      <a16:colId xmlns:a16="http://schemas.microsoft.com/office/drawing/2014/main" val="992028529"/>
                    </a:ext>
                  </a:extLst>
                </a:gridCol>
                <a:gridCol w="6444341">
                  <a:extLst>
                    <a:ext uri="{9D8B030D-6E8A-4147-A177-3AD203B41FA5}">
                      <a16:colId xmlns:a16="http://schemas.microsoft.com/office/drawing/2014/main" val="2090542649"/>
                    </a:ext>
                  </a:extLst>
                </a:gridCol>
              </a:tblGrid>
              <a:tr h="1090991">
                <a:tc>
                  <a:txBody>
                    <a:bodyPr/>
                    <a:lstStyle/>
                    <a:p>
                      <a:pPr algn="ctr"/>
                      <a:r>
                        <a:rPr lang="ja-JP" sz="4000" kern="100" dirty="0">
                          <a:effectLst/>
                          <a:latin typeface="HG丸ｺﾞｼｯｸM-PRO" panose="020F0600000000000000" pitchFamily="50" charset="-128"/>
                          <a:ea typeface="HG丸ｺﾞｼｯｸM-PRO" panose="020F0600000000000000" pitchFamily="50" charset="-128"/>
                        </a:rPr>
                        <a:t>辞書</a:t>
                      </a:r>
                      <a:endParaRPr lang="ja-JP" sz="4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tc>
                <a:tc>
                  <a:txBody>
                    <a:bodyPr/>
                    <a:lstStyle/>
                    <a:p>
                      <a:pPr algn="ctr"/>
                      <a:r>
                        <a:rPr lang="ja-JP" sz="4000" kern="100" dirty="0">
                          <a:effectLst/>
                          <a:latin typeface="HG丸ｺﾞｼｯｸM-PRO" panose="020F0600000000000000" pitchFamily="50" charset="-128"/>
                          <a:ea typeface="HG丸ｺﾞｼｯｸM-PRO" panose="020F0600000000000000" pitchFamily="50" charset="-128"/>
                        </a:rPr>
                        <a:t>≪広辞苑≫</a:t>
                      </a:r>
                      <a:endParaRPr lang="ja-JP" sz="4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tc>
                <a:tc>
                  <a:txBody>
                    <a:bodyPr/>
                    <a:lstStyle/>
                    <a:p>
                      <a:pPr algn="ctr"/>
                      <a:r>
                        <a:rPr lang="ja-JP" sz="4000" kern="100" dirty="0">
                          <a:effectLst/>
                          <a:latin typeface="HG丸ｺﾞｼｯｸM-PRO" panose="020F0600000000000000" pitchFamily="50" charset="-128"/>
                          <a:ea typeface="HG丸ｺﾞｼｯｸM-PRO" panose="020F0600000000000000" pitchFamily="50" charset="-128"/>
                        </a:rPr>
                        <a:t>≪大辞林≫</a:t>
                      </a:r>
                      <a:endParaRPr lang="ja-JP" sz="4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62702477"/>
                  </a:ext>
                </a:extLst>
              </a:tr>
              <a:tr h="5454952">
                <a:tc>
                  <a:txBody>
                    <a:bodyPr/>
                    <a:lstStyle/>
                    <a:p>
                      <a:pPr algn="ctr"/>
                      <a:r>
                        <a:rPr lang="ja-JP" sz="4000" kern="100" dirty="0">
                          <a:effectLst/>
                          <a:latin typeface="HG丸ｺﾞｼｯｸM-PRO" panose="020F0600000000000000" pitchFamily="50" charset="-128"/>
                          <a:ea typeface="HG丸ｺﾞｼｯｸM-PRO" panose="020F0600000000000000" pitchFamily="50" charset="-128"/>
                        </a:rPr>
                        <a:t>果物</a:t>
                      </a:r>
                      <a:endParaRPr lang="ja-JP" sz="4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tc>
                <a:tc>
                  <a:txBody>
                    <a:bodyPr/>
                    <a:lstStyle/>
                    <a:p>
                      <a:pPr indent="400050" algn="l"/>
                      <a:endParaRPr lang="en-US" altLang="ja-JP" sz="4000" kern="100" dirty="0">
                        <a:effectLst/>
                        <a:latin typeface="HG丸ｺﾞｼｯｸM-PRO" panose="020F0600000000000000" pitchFamily="50" charset="-128"/>
                        <a:ea typeface="HG丸ｺﾞｼｯｸM-PRO" panose="020F0600000000000000" pitchFamily="50" charset="-128"/>
                      </a:endParaRPr>
                    </a:p>
                    <a:p>
                      <a:pPr indent="400050" algn="l"/>
                      <a:r>
                        <a:rPr lang="ja-JP" sz="4000" kern="100" dirty="0">
                          <a:effectLst/>
                          <a:latin typeface="HG丸ｺﾞｼｯｸM-PRO" panose="020F0600000000000000" pitchFamily="50" charset="-128"/>
                          <a:ea typeface="HG丸ｺﾞｼｯｸM-PRO" panose="020F0600000000000000" pitchFamily="50" charset="-128"/>
                        </a:rPr>
                        <a:t>草木の果実の</a:t>
                      </a:r>
                    </a:p>
                    <a:p>
                      <a:pPr indent="333375" algn="l"/>
                      <a:r>
                        <a:rPr lang="ja-JP" sz="4000" kern="100" dirty="0">
                          <a:effectLst/>
                          <a:latin typeface="HG丸ｺﾞｼｯｸM-PRO" panose="020F0600000000000000" pitchFamily="50" charset="-128"/>
                          <a:ea typeface="HG丸ｺﾞｼｯｸM-PRO" panose="020F0600000000000000" pitchFamily="50" charset="-128"/>
                        </a:rPr>
                        <a:t>食用となるもの。</a:t>
                      </a:r>
                      <a:endParaRPr lang="ja-JP" sz="4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ctr"/>
                      <a:r>
                        <a:rPr lang="ja-JP" sz="4000" kern="100" dirty="0">
                          <a:effectLst/>
                          <a:latin typeface="HG丸ｺﾞｼｯｸM-PRO" panose="020F0600000000000000" pitchFamily="50" charset="-128"/>
                          <a:ea typeface="HG丸ｺﾞｼｯｸM-PRO" panose="020F0600000000000000" pitchFamily="50" charset="-128"/>
                        </a:rPr>
                        <a:t>木や草につく果実で、</a:t>
                      </a:r>
                      <a:endParaRPr lang="en-US" altLang="ja-JP" sz="4000" kern="100" dirty="0">
                        <a:effectLst/>
                        <a:latin typeface="HG丸ｺﾞｼｯｸM-PRO" panose="020F0600000000000000" pitchFamily="50" charset="-128"/>
                        <a:ea typeface="HG丸ｺﾞｼｯｸM-PRO" panose="020F0600000000000000" pitchFamily="50" charset="-128"/>
                      </a:endParaRPr>
                    </a:p>
                    <a:p>
                      <a:pPr algn="ctr"/>
                      <a:r>
                        <a:rPr lang="ja-JP" sz="4000" kern="100" dirty="0">
                          <a:effectLst/>
                          <a:latin typeface="HG丸ｺﾞｼｯｸM-PRO" panose="020F0600000000000000" pitchFamily="50" charset="-128"/>
                          <a:ea typeface="HG丸ｺﾞｼｯｸM-PRO" panose="020F0600000000000000" pitchFamily="50" charset="-128"/>
                        </a:rPr>
                        <a:t>食べられるもの。</a:t>
                      </a:r>
                    </a:p>
                    <a:p>
                      <a:pPr algn="ctr"/>
                      <a:r>
                        <a:rPr lang="ja-JP" sz="4000" kern="100" dirty="0">
                          <a:effectLst/>
                          <a:latin typeface="HG丸ｺﾞｼｯｸM-PRO" panose="020F0600000000000000" pitchFamily="50" charset="-128"/>
                          <a:ea typeface="HG丸ｺﾞｼｯｸM-PRO" panose="020F0600000000000000" pitchFamily="50" charset="-128"/>
                        </a:rPr>
                        <a:t>リンゴ・カキ・ミカンの類。</a:t>
                      </a:r>
                    </a:p>
                    <a:p>
                      <a:pPr algn="ctr"/>
                      <a:r>
                        <a:rPr lang="ja-JP" sz="4000" kern="100" dirty="0">
                          <a:effectLst/>
                          <a:latin typeface="HG丸ｺﾞｼｯｸM-PRO" panose="020F0600000000000000" pitchFamily="50" charset="-128"/>
                          <a:ea typeface="HG丸ｺﾞｼｯｸM-PRO" panose="020F0600000000000000" pitchFamily="50" charset="-128"/>
                        </a:rPr>
                        <a:t>木の物の意。生り果物。</a:t>
                      </a:r>
                    </a:p>
                    <a:p>
                      <a:pPr algn="ctr"/>
                      <a:r>
                        <a:rPr lang="ja-JP" sz="4000" kern="100" dirty="0">
                          <a:effectLst/>
                          <a:latin typeface="HG丸ｺﾞｼｯｸM-PRO" panose="020F0600000000000000" pitchFamily="50" charset="-128"/>
                          <a:ea typeface="HG丸ｺﾞｼｯｸM-PRO" panose="020F0600000000000000" pitchFamily="50" charset="-128"/>
                        </a:rPr>
                        <a:t>狭義には木に生る果実を</a:t>
                      </a:r>
                      <a:endParaRPr lang="en-US" altLang="ja-JP" sz="4000" kern="100" dirty="0">
                        <a:effectLst/>
                        <a:latin typeface="HG丸ｺﾞｼｯｸM-PRO" panose="020F0600000000000000" pitchFamily="50" charset="-128"/>
                        <a:ea typeface="HG丸ｺﾞｼｯｸM-PRO" panose="020F0600000000000000" pitchFamily="50" charset="-128"/>
                      </a:endParaRPr>
                    </a:p>
                    <a:p>
                      <a:pPr algn="ctr"/>
                      <a:r>
                        <a:rPr lang="ja-JP" sz="4000" kern="100" dirty="0">
                          <a:effectLst/>
                          <a:latin typeface="HG丸ｺﾞｼｯｸM-PRO" panose="020F0600000000000000" pitchFamily="50" charset="-128"/>
                          <a:ea typeface="HG丸ｺﾞｼｯｸM-PRO" panose="020F0600000000000000" pitchFamily="50" charset="-128"/>
                        </a:rPr>
                        <a:t>言うが、広義には</a:t>
                      </a:r>
                    </a:p>
                    <a:p>
                      <a:pPr algn="ctr"/>
                      <a:r>
                        <a:rPr lang="ja-JP" sz="4000" kern="100" dirty="0">
                          <a:effectLst/>
                          <a:latin typeface="HG丸ｺﾞｼｯｸM-PRO" panose="020F0600000000000000" pitchFamily="50" charset="-128"/>
                          <a:ea typeface="HG丸ｺﾞｼｯｸM-PRO" panose="020F0600000000000000" pitchFamily="50" charset="-128"/>
                        </a:rPr>
                        <a:t>草本性植物のパイナップルやメロンも含める。</a:t>
                      </a:r>
                      <a:endParaRPr lang="ja-JP" sz="4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29143025"/>
                  </a:ext>
                </a:extLst>
              </a:tr>
            </a:tbl>
          </a:graphicData>
        </a:graphic>
      </p:graphicFrame>
      <p:pic>
        <p:nvPicPr>
          <p:cNvPr id="9217" name="図 14" descr="こころ絵作家みどり🍀 on Twitter: &amp;quot;広辞苑記念日( *´ω`* ) #イラスト… &amp;quot;">
            <a:extLst>
              <a:ext uri="{FF2B5EF4-FFF2-40B4-BE49-F238E27FC236}">
                <a16:creationId xmlns:a16="http://schemas.microsoft.com/office/drawing/2014/main" id="{EBE10AB4-349C-4183-B019-867AF7229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665" y="3619093"/>
            <a:ext cx="4182278" cy="303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48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290284" y="853961"/>
            <a:ext cx="6995887" cy="5150077"/>
          </a:xfrm>
        </p:spPr>
        <p:txBody>
          <a:bodyPr>
            <a:normAutofit/>
          </a:bodyPr>
          <a:lstStyle/>
          <a:p>
            <a:r>
              <a:rPr lang="ja-JP" altLang="en-US" sz="4400" dirty="0">
                <a:latin typeface="HG丸ｺﾞｼｯｸM-PRO" panose="020F0600000000000000" pitchFamily="50" charset="-128"/>
                <a:ea typeface="HG丸ｺﾞｼｯｸM-PRO" panose="020F0600000000000000" pitchFamily="50" charset="-128"/>
              </a:rPr>
              <a:t>そうすると</a:t>
            </a:r>
            <a:endParaRPr lang="en-US" altLang="ja-JP" sz="4400" dirty="0">
              <a:latin typeface="HG丸ｺﾞｼｯｸM-PRO" panose="020F0600000000000000" pitchFamily="50" charset="-128"/>
              <a:ea typeface="HG丸ｺﾞｼｯｸM-PRO" panose="020F0600000000000000" pitchFamily="50" charset="-128"/>
            </a:endParaRPr>
          </a:p>
          <a:p>
            <a:r>
              <a:rPr lang="ja-JP" altLang="en-US" sz="4400" dirty="0">
                <a:latin typeface="HG丸ｺﾞｼｯｸM-PRO" panose="020F0600000000000000" pitchFamily="50" charset="-128"/>
                <a:ea typeface="HG丸ｺﾞｼｯｸM-PRO" panose="020F0600000000000000" pitchFamily="50" charset="-128"/>
              </a:rPr>
              <a:t>トマトは、果実で食用。</a:t>
            </a:r>
            <a:endParaRPr lang="en-US" altLang="ja-JP" sz="4400" dirty="0">
              <a:latin typeface="HG丸ｺﾞｼｯｸM-PRO" panose="020F0600000000000000" pitchFamily="50" charset="-128"/>
              <a:ea typeface="HG丸ｺﾞｼｯｸM-PRO" panose="020F0600000000000000" pitchFamily="50" charset="-128"/>
            </a:endParaRPr>
          </a:p>
          <a:p>
            <a:r>
              <a:rPr lang="ja-JP" altLang="en-US" sz="4400" dirty="0">
                <a:latin typeface="HG丸ｺﾞｼｯｸM-PRO" panose="020F0600000000000000" pitchFamily="50" charset="-128"/>
                <a:ea typeface="HG丸ｺﾞｼｯｸM-PRO" panose="020F0600000000000000" pitchFamily="50" charset="-128"/>
              </a:rPr>
              <a:t>ということは、</a:t>
            </a:r>
            <a:endParaRPr lang="en-US" altLang="ja-JP" sz="4400" dirty="0">
              <a:latin typeface="HG丸ｺﾞｼｯｸM-PRO" panose="020F0600000000000000" pitchFamily="50" charset="-128"/>
              <a:ea typeface="HG丸ｺﾞｼｯｸM-PRO" panose="020F0600000000000000" pitchFamily="50" charset="-128"/>
            </a:endParaRPr>
          </a:p>
          <a:p>
            <a:r>
              <a:rPr lang="ja-JP" altLang="en-US" sz="4400" dirty="0">
                <a:latin typeface="HG丸ｺﾞｼｯｸM-PRO" panose="020F0600000000000000" pitchFamily="50" charset="-128"/>
                <a:ea typeface="HG丸ｺﾞｼｯｸM-PRO" panose="020F0600000000000000" pitchFamily="50" charset="-128"/>
              </a:rPr>
              <a:t>辞書の分類だと</a:t>
            </a:r>
            <a:r>
              <a:rPr lang="en-US" altLang="ja-JP" sz="4400" dirty="0">
                <a:latin typeface="HG丸ｺﾞｼｯｸM-PRO" panose="020F0600000000000000" pitchFamily="50" charset="-128"/>
                <a:ea typeface="HG丸ｺﾞｼｯｸM-PRO" panose="020F0600000000000000" pitchFamily="50" charset="-128"/>
              </a:rPr>
              <a:t>…</a:t>
            </a:r>
          </a:p>
          <a:p>
            <a:r>
              <a:rPr lang="ja-JP" altLang="en-US" sz="4400" dirty="0">
                <a:latin typeface="HG丸ｺﾞｼｯｸM-PRO" panose="020F0600000000000000" pitchFamily="50" charset="-128"/>
                <a:ea typeface="HG丸ｺﾞｼｯｸM-PRO" panose="020F0600000000000000" pitchFamily="50" charset="-128"/>
              </a:rPr>
              <a:t>果物？</a:t>
            </a:r>
            <a:r>
              <a:rPr lang="en-US" altLang="ja-JP" sz="4400" dirty="0">
                <a:latin typeface="HG丸ｺﾞｼｯｸM-PRO" panose="020F0600000000000000" pitchFamily="50" charset="-128"/>
                <a:ea typeface="HG丸ｺﾞｼｯｸM-PRO" panose="020F0600000000000000" pitchFamily="50" charset="-128"/>
              </a:rPr>
              <a:t>…</a:t>
            </a:r>
          </a:p>
          <a:p>
            <a:r>
              <a:rPr lang="ja-JP" altLang="en-US" sz="4400" dirty="0">
                <a:latin typeface="HG丸ｺﾞｼｯｸM-PRO" panose="020F0600000000000000" pitchFamily="50" charset="-128"/>
                <a:ea typeface="HG丸ｺﾞｼｯｸM-PRO" panose="020F0600000000000000" pitchFamily="50" charset="-128"/>
              </a:rPr>
              <a:t>えっ、野菜じゃないの？</a:t>
            </a:r>
            <a:endParaRPr lang="en-US" altLang="ja-JP" sz="4400" dirty="0">
              <a:latin typeface="HG丸ｺﾞｼｯｸM-PRO" panose="020F0600000000000000" pitchFamily="50" charset="-128"/>
              <a:ea typeface="HG丸ｺﾞｼｯｸM-PRO" panose="020F0600000000000000" pitchFamily="50" charset="-128"/>
            </a:endParaRPr>
          </a:p>
          <a:p>
            <a:r>
              <a:rPr lang="ja-JP" altLang="en-US" sz="4400" dirty="0">
                <a:latin typeface="HG丸ｺﾞｼｯｸM-PRO" panose="020F0600000000000000" pitchFamily="50" charset="-128"/>
                <a:ea typeface="HG丸ｺﾞｼｯｸM-PRO" panose="020F0600000000000000" pitchFamily="50" charset="-128"/>
              </a:rPr>
              <a:t>モヤモヤする～。</a:t>
            </a:r>
          </a:p>
          <a:p>
            <a:endParaRPr lang="ja-JP" altLang="en-US" sz="44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B2142D74-E48F-4EE4-A0CF-69E3735336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25920" y="507365"/>
            <a:ext cx="5175796" cy="5843270"/>
          </a:xfrm>
          <a:prstGeom prst="rect">
            <a:avLst/>
          </a:prstGeom>
          <a:noFill/>
          <a:ln>
            <a:noFill/>
          </a:ln>
        </p:spPr>
      </p:pic>
    </p:spTree>
    <p:extLst>
      <p:ext uri="{BB962C8B-B14F-4D97-AF65-F5344CB8AC3E}">
        <p14:creationId xmlns:p14="http://schemas.microsoft.com/office/powerpoint/2010/main" val="8728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9DAB784-C40B-4E87-8855-B3EE7147BEC3}"/>
              </a:ext>
            </a:extLst>
          </p:cNvPr>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0" y="-370114"/>
            <a:ext cx="12192000" cy="7598228"/>
          </a:xfrm>
          <a:prstGeom prst="rect">
            <a:avLst/>
          </a:prstGeom>
          <a:noFill/>
          <a:ln>
            <a:noFill/>
          </a:ln>
        </p:spPr>
      </p:pic>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1" y="97565"/>
            <a:ext cx="12192000" cy="1655762"/>
          </a:xfrm>
        </p:spPr>
        <p:txBody>
          <a:bodyPr>
            <a:normAutofit/>
          </a:bodyPr>
          <a:lstStyle/>
          <a:p>
            <a:r>
              <a:rPr lang="ja-JP" altLang="ja-JP" sz="4800" dirty="0">
                <a:effectLst/>
                <a:ea typeface="HG丸ｺﾞｼｯｸM-PRO" panose="020F0600000000000000" pitchFamily="50" charset="-128"/>
                <a:cs typeface="Times New Roman" panose="02020603050405020304" pitchFamily="18" charset="0"/>
              </a:rPr>
              <a:t>野菜や果物のことと言えば「農林水産省」</a:t>
            </a:r>
            <a:endParaRPr kumimoji="1" lang="ja-JP" altLang="en-US" sz="9600" dirty="0">
              <a:latin typeface="HG丸ｺﾞｼｯｸM-PRO" panose="020F0600000000000000" pitchFamily="50" charset="-128"/>
              <a:ea typeface="HG丸ｺﾞｼｯｸM-PRO" panose="020F0600000000000000" pitchFamily="50" charset="-128"/>
            </a:endParaRPr>
          </a:p>
        </p:txBody>
      </p:sp>
      <p:pic>
        <p:nvPicPr>
          <p:cNvPr id="10244" name="Picture 4" descr="obog04_2">
            <a:extLst>
              <a:ext uri="{FF2B5EF4-FFF2-40B4-BE49-F238E27FC236}">
                <a16:creationId xmlns:a16="http://schemas.microsoft.com/office/drawing/2014/main" id="{D6790CFE-AC5A-4307-96ED-B1356E974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667" y="897708"/>
            <a:ext cx="7283626" cy="604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95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8">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a:extLst>
              <a:ext uri="{FF2B5EF4-FFF2-40B4-BE49-F238E27FC236}">
                <a16:creationId xmlns:a16="http://schemas.microsoft.com/office/drawing/2014/main" id="{EDC42DD8-AA49-4354-ABAC-12A6B0BBA7A0}"/>
              </a:ext>
            </a:extLst>
          </p:cNvPr>
          <p:cNvPicPr/>
          <p:nvPr/>
        </p:nvPicPr>
        <p:blipFill rotWithShape="1">
          <a:blip r:embed="rId2" cstate="print">
            <a:alphaModFix amt="27000"/>
            <a:extLst>
              <a:ext uri="{28A0092B-C50C-407E-A947-70E740481C1C}">
                <a14:useLocalDpi xmlns:a14="http://schemas.microsoft.com/office/drawing/2010/main" val="0"/>
              </a:ext>
            </a:extLst>
          </a:blip>
          <a:srcRect t="4926" b="10805"/>
          <a:stretch/>
        </p:blipFill>
        <p:spPr bwMode="auto">
          <a:xfrm>
            <a:off x="-3028" y="10"/>
            <a:ext cx="12191980" cy="6857990"/>
          </a:xfrm>
          <a:prstGeom prst="rect">
            <a:avLst/>
          </a:prstGeom>
          <a:noFill/>
        </p:spPr>
      </p:pic>
      <p:sp>
        <p:nvSpPr>
          <p:cNvPr id="38"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569686"/>
            <a:ext cx="12334096" cy="5718628"/>
          </a:xfrm>
        </p:spPr>
        <p:txBody>
          <a:bodyPr>
            <a:noAutofit/>
          </a:bodyPr>
          <a:lstStyle/>
          <a:p>
            <a:r>
              <a:rPr lang="ja-JP" altLang="en-US" sz="3400" dirty="0">
                <a:latin typeface="HG丸ｺﾞｼｯｸM-PRO" panose="020F0600000000000000" pitchFamily="50" charset="-128"/>
                <a:ea typeface="HG丸ｺﾞｼｯｸM-PRO" panose="020F0600000000000000" pitchFamily="50" charset="-128"/>
              </a:rPr>
              <a:t>２年以上栽培される草本植物（草）や木本植物（樹木）で、</a:t>
            </a:r>
            <a:endParaRPr lang="en-US" altLang="ja-JP" sz="3400" dirty="0">
              <a:latin typeface="HG丸ｺﾞｼｯｸM-PRO" panose="020F0600000000000000" pitchFamily="50" charset="-128"/>
              <a:ea typeface="HG丸ｺﾞｼｯｸM-PRO" panose="020F0600000000000000" pitchFamily="50" charset="-128"/>
            </a:endParaRPr>
          </a:p>
          <a:p>
            <a:r>
              <a:rPr lang="ja-JP" altLang="en-US" sz="3400" dirty="0">
                <a:latin typeface="HG丸ｺﾞｼｯｸM-PRO" panose="020F0600000000000000" pitchFamily="50" charset="-128"/>
                <a:ea typeface="HG丸ｺﾞｼｯｸM-PRO" panose="020F0600000000000000" pitchFamily="50" charset="-128"/>
              </a:rPr>
              <a:t>果実が食用となるものを「果樹」と呼んでいるそう。</a:t>
            </a:r>
            <a:endParaRPr lang="en-US" altLang="ja-JP" sz="3400" dirty="0">
              <a:latin typeface="HG丸ｺﾞｼｯｸM-PRO" panose="020F0600000000000000" pitchFamily="50" charset="-128"/>
              <a:ea typeface="HG丸ｺﾞｼｯｸM-PRO" panose="020F0600000000000000" pitchFamily="50" charset="-128"/>
            </a:endParaRPr>
          </a:p>
          <a:p>
            <a:r>
              <a:rPr lang="ja-JP" altLang="en-US" sz="3400" dirty="0">
                <a:latin typeface="HG丸ｺﾞｼｯｸM-PRO" panose="020F0600000000000000" pitchFamily="50" charset="-128"/>
                <a:ea typeface="HG丸ｺﾞｼｯｸM-PRO" panose="020F0600000000000000" pitchFamily="50" charset="-128"/>
              </a:rPr>
              <a:t>桃や栗、柿、りんごなど</a:t>
            </a:r>
          </a:p>
          <a:p>
            <a:endParaRPr lang="en-US" altLang="ja-JP" sz="3400" dirty="0">
              <a:latin typeface="HG丸ｺﾞｼｯｸM-PRO" panose="020F0600000000000000" pitchFamily="50" charset="-128"/>
              <a:ea typeface="HG丸ｺﾞｼｯｸM-PRO" panose="020F0600000000000000" pitchFamily="50" charset="-128"/>
            </a:endParaRPr>
          </a:p>
          <a:p>
            <a:r>
              <a:rPr lang="en-US" altLang="ja-JP" sz="3400" dirty="0">
                <a:latin typeface="HG丸ｺﾞｼｯｸM-PRO" panose="020F0600000000000000" pitchFamily="50" charset="-128"/>
                <a:ea typeface="HG丸ｺﾞｼｯｸM-PRO" panose="020F0600000000000000" pitchFamily="50" charset="-128"/>
              </a:rPr>
              <a:t>1</a:t>
            </a:r>
            <a:r>
              <a:rPr lang="ja-JP" altLang="en-US" sz="3400" dirty="0">
                <a:latin typeface="HG丸ｺﾞｼｯｸM-PRO" panose="020F0600000000000000" pitchFamily="50" charset="-128"/>
                <a:ea typeface="HG丸ｺﾞｼｯｸM-PRO" panose="020F0600000000000000" pitchFamily="50" charset="-128"/>
              </a:rPr>
              <a:t>年以内で収穫される草本植物は「野菜」に分類されている。</a:t>
            </a:r>
          </a:p>
          <a:p>
            <a:r>
              <a:rPr lang="ja-JP" altLang="en-US" sz="3400" dirty="0">
                <a:latin typeface="HG丸ｺﾞｼｯｸM-PRO" panose="020F0600000000000000" pitchFamily="50" charset="-128"/>
                <a:ea typeface="HG丸ｺﾞｼｯｸM-PRO" panose="020F0600000000000000" pitchFamily="50" charset="-128"/>
              </a:rPr>
              <a:t>メロンやスイカ、いちごなど</a:t>
            </a:r>
            <a:endParaRPr lang="en-US" altLang="ja-JP" sz="3400" dirty="0">
              <a:latin typeface="HG丸ｺﾞｼｯｸM-PRO" panose="020F0600000000000000" pitchFamily="50" charset="-128"/>
              <a:ea typeface="HG丸ｺﾞｼｯｸM-PRO" panose="020F0600000000000000" pitchFamily="50" charset="-128"/>
            </a:endParaRPr>
          </a:p>
          <a:p>
            <a:endParaRPr lang="en-US" altLang="ja-JP" sz="3400" dirty="0">
              <a:latin typeface="HG丸ｺﾞｼｯｸM-PRO" panose="020F0600000000000000" pitchFamily="50" charset="-128"/>
              <a:ea typeface="HG丸ｺﾞｼｯｸM-PRO" panose="020F0600000000000000" pitchFamily="50" charset="-128"/>
            </a:endParaRPr>
          </a:p>
          <a:p>
            <a:r>
              <a:rPr lang="ja-JP" altLang="en-US" sz="3400" dirty="0">
                <a:latin typeface="HG丸ｺﾞｼｯｸM-PRO" panose="020F0600000000000000" pitchFamily="50" charset="-128"/>
                <a:ea typeface="HG丸ｺﾞｼｯｸM-PRO" panose="020F0600000000000000" pitchFamily="50" charset="-128"/>
              </a:rPr>
              <a:t>「果物」という名前は一般的な呼び名で、</a:t>
            </a:r>
            <a:endParaRPr lang="en-US" altLang="ja-JP" sz="3400" dirty="0">
              <a:latin typeface="HG丸ｺﾞｼｯｸM-PRO" panose="020F0600000000000000" pitchFamily="50" charset="-128"/>
              <a:ea typeface="HG丸ｺﾞｼｯｸM-PRO" panose="020F0600000000000000" pitchFamily="50" charset="-128"/>
            </a:endParaRPr>
          </a:p>
          <a:p>
            <a:r>
              <a:rPr lang="ja-JP" altLang="en-US" sz="3400" dirty="0">
                <a:latin typeface="HG丸ｺﾞｼｯｸM-PRO" panose="020F0600000000000000" pitchFamily="50" charset="-128"/>
                <a:ea typeface="HG丸ｺﾞｼｯｸM-PRO" panose="020F0600000000000000" pitchFamily="50" charset="-128"/>
              </a:rPr>
              <a:t>学術的には「果物」という名前は存在していないそうです。</a:t>
            </a:r>
            <a:endParaRPr lang="en-US" altLang="ja-JP" sz="3400" dirty="0">
              <a:latin typeface="HG丸ｺﾞｼｯｸM-PRO" panose="020F0600000000000000" pitchFamily="50" charset="-128"/>
              <a:ea typeface="HG丸ｺﾞｼｯｸM-PRO" panose="020F0600000000000000" pitchFamily="50" charset="-128"/>
            </a:endParaRPr>
          </a:p>
          <a:p>
            <a:r>
              <a:rPr lang="ja-JP" altLang="en-US" sz="3400" dirty="0">
                <a:latin typeface="HG丸ｺﾞｼｯｸM-PRO" panose="020F0600000000000000" pitchFamily="50" charset="-128"/>
                <a:ea typeface="HG丸ｺﾞｼｯｸM-PRO" panose="020F0600000000000000" pitchFamily="50" charset="-128"/>
              </a:rPr>
              <a:t>あれ？「果物｝？「果実」？「果樹」？</a:t>
            </a:r>
          </a:p>
        </p:txBody>
      </p:sp>
    </p:spTree>
    <p:extLst>
      <p:ext uri="{BB962C8B-B14F-4D97-AF65-F5344CB8AC3E}">
        <p14:creationId xmlns:p14="http://schemas.microsoft.com/office/powerpoint/2010/main" val="140976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240937" y="63296"/>
            <a:ext cx="4879703" cy="650648"/>
          </a:xfrm>
        </p:spPr>
        <p:txBody>
          <a:bodyPr>
            <a:normAutofit lnSpcReduction="10000"/>
          </a:bodyPr>
          <a:lstStyle/>
          <a:p>
            <a:r>
              <a:rPr lang="ja-JP" altLang="en-US" sz="4400" dirty="0">
                <a:latin typeface="HG丸ｺﾞｼｯｸM-PRO" panose="020F0600000000000000" pitchFamily="50" charset="-128"/>
                <a:ea typeface="HG丸ｺﾞｼｯｸM-PRO" panose="020F0600000000000000" pitchFamily="50" charset="-128"/>
              </a:rPr>
              <a:t>農家さんでは</a:t>
            </a:r>
            <a:endParaRPr kumimoji="1" lang="ja-JP" altLang="en-US" sz="4400" dirty="0">
              <a:latin typeface="HG丸ｺﾞｼｯｸM-PRO" panose="020F0600000000000000" pitchFamily="50" charset="-128"/>
              <a:ea typeface="HG丸ｺﾞｼｯｸM-PRO" panose="020F0600000000000000" pitchFamily="50" charset="-128"/>
            </a:endParaRPr>
          </a:p>
        </p:txBody>
      </p:sp>
      <p:graphicFrame>
        <p:nvGraphicFramePr>
          <p:cNvPr id="2" name="表 1">
            <a:extLst>
              <a:ext uri="{FF2B5EF4-FFF2-40B4-BE49-F238E27FC236}">
                <a16:creationId xmlns:a16="http://schemas.microsoft.com/office/drawing/2014/main" id="{C938E5A9-2C3D-4A4D-AFA5-336380B6F0AF}"/>
              </a:ext>
            </a:extLst>
          </p:cNvPr>
          <p:cNvGraphicFramePr>
            <a:graphicFrameLocks noGrp="1"/>
          </p:cNvGraphicFramePr>
          <p:nvPr>
            <p:extLst>
              <p:ext uri="{D42A27DB-BD31-4B8C-83A1-F6EECF244321}">
                <p14:modId xmlns:p14="http://schemas.microsoft.com/office/powerpoint/2010/main" val="690461760"/>
              </p:ext>
            </p:extLst>
          </p:nvPr>
        </p:nvGraphicFramePr>
        <p:xfrm>
          <a:off x="240937" y="713944"/>
          <a:ext cx="11710126" cy="6080760"/>
        </p:xfrm>
        <a:graphic>
          <a:graphicData uri="http://schemas.openxmlformats.org/drawingml/2006/table">
            <a:tbl>
              <a:tblPr firstRow="1" firstCol="1" bandRow="1">
                <a:tableStyleId>{00A15C55-8517-42AA-B614-E9B94910E393}</a:tableStyleId>
              </a:tblPr>
              <a:tblGrid>
                <a:gridCol w="2791892">
                  <a:extLst>
                    <a:ext uri="{9D8B030D-6E8A-4147-A177-3AD203B41FA5}">
                      <a16:colId xmlns:a16="http://schemas.microsoft.com/office/drawing/2014/main" val="4044867200"/>
                    </a:ext>
                  </a:extLst>
                </a:gridCol>
                <a:gridCol w="8918234">
                  <a:extLst>
                    <a:ext uri="{9D8B030D-6E8A-4147-A177-3AD203B41FA5}">
                      <a16:colId xmlns:a16="http://schemas.microsoft.com/office/drawing/2014/main" val="3291302184"/>
                    </a:ext>
                  </a:extLst>
                </a:gridCol>
              </a:tblGrid>
              <a:tr h="3378201">
                <a:tc>
                  <a:txBody>
                    <a:bodyPr/>
                    <a:lstStyle/>
                    <a:p>
                      <a:pPr algn="ctr"/>
                      <a:r>
                        <a:rPr lang="ja-JP" sz="4000" kern="100" dirty="0">
                          <a:solidFill>
                            <a:schemeClr val="tx1"/>
                          </a:solidFill>
                          <a:effectLst/>
                          <a:latin typeface="HG丸ｺﾞｼｯｸM-PRO" panose="020F0600000000000000" pitchFamily="50" charset="-128"/>
                          <a:ea typeface="HG丸ｺﾞｼｯｸM-PRO" panose="020F0600000000000000" pitchFamily="50" charset="-128"/>
                        </a:rPr>
                        <a:t>野菜</a:t>
                      </a:r>
                      <a:endParaRPr lang="ja-JP" sz="4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solidFill>
                      <a:srgbClr val="92D050"/>
                    </a:solidFill>
                  </a:tcPr>
                </a:tc>
                <a:tc>
                  <a:txBody>
                    <a:bodyPr/>
                    <a:lstStyle/>
                    <a:p>
                      <a:pPr algn="just"/>
                      <a:r>
                        <a:rPr lang="ja-JP" sz="4000" kern="100" dirty="0">
                          <a:solidFill>
                            <a:schemeClr val="tx1"/>
                          </a:solidFill>
                          <a:effectLst/>
                          <a:latin typeface="HG丸ｺﾞｼｯｸM-PRO" panose="020F0600000000000000" pitchFamily="50" charset="-128"/>
                          <a:ea typeface="HG丸ｺﾞｼｯｸM-PRO" panose="020F0600000000000000" pitchFamily="50" charset="-128"/>
                        </a:rPr>
                        <a:t>・田畑で栽培している　</a:t>
                      </a:r>
                    </a:p>
                    <a:p>
                      <a:pPr algn="just"/>
                      <a:r>
                        <a:rPr lang="ja-JP" sz="4000" kern="100" dirty="0">
                          <a:solidFill>
                            <a:schemeClr val="tx1"/>
                          </a:solidFill>
                          <a:effectLst/>
                          <a:latin typeface="HG丸ｺﾞｼｯｸM-PRO" panose="020F0600000000000000" pitchFamily="50" charset="-128"/>
                          <a:ea typeface="HG丸ｺﾞｼｯｸM-PRO" panose="020F0600000000000000" pitchFamily="50" charset="-128"/>
                        </a:rPr>
                        <a:t>・副食物である　</a:t>
                      </a:r>
                    </a:p>
                    <a:p>
                      <a:pPr algn="just"/>
                      <a:r>
                        <a:rPr lang="ja-JP" sz="4000" kern="100" dirty="0">
                          <a:solidFill>
                            <a:schemeClr val="tx1"/>
                          </a:solidFill>
                          <a:effectLst/>
                          <a:latin typeface="HG丸ｺﾞｼｯｸM-PRO" panose="020F0600000000000000" pitchFamily="50" charset="-128"/>
                          <a:ea typeface="HG丸ｺﾞｼｯｸM-PRO" panose="020F0600000000000000" pitchFamily="50" charset="-128"/>
                        </a:rPr>
                        <a:t>・草本性である</a:t>
                      </a:r>
                    </a:p>
                    <a:p>
                      <a:pPr algn="just"/>
                      <a:r>
                        <a:rPr lang="ja-JP" sz="4000" kern="100" dirty="0">
                          <a:solidFill>
                            <a:schemeClr val="tx1"/>
                          </a:solidFill>
                          <a:effectLst/>
                          <a:latin typeface="HG丸ｺﾞｼｯｸM-PRO" panose="020F0600000000000000" pitchFamily="50" charset="-128"/>
                          <a:ea typeface="HG丸ｺﾞｼｯｸM-PRO" panose="020F0600000000000000" pitchFamily="50" charset="-128"/>
                        </a:rPr>
                        <a:t>・加工を前提としない</a:t>
                      </a:r>
                    </a:p>
                    <a:p>
                      <a:pPr indent="133350" algn="just"/>
                      <a:r>
                        <a:rPr lang="ja-JP" sz="4000" kern="100" dirty="0">
                          <a:solidFill>
                            <a:schemeClr val="tx1"/>
                          </a:solidFill>
                          <a:effectLst/>
                          <a:latin typeface="HG丸ｺﾞｼｯｸM-PRO" panose="020F0600000000000000" pitchFamily="50" charset="-128"/>
                          <a:ea typeface="HG丸ｺﾞｼｯｸM-PRO" panose="020F0600000000000000" pitchFamily="50" charset="-128"/>
                        </a:rPr>
                        <a:t>（こんにゃくなど）　</a:t>
                      </a:r>
                      <a:endParaRPr lang="ja-JP" sz="4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364334776"/>
                  </a:ext>
                </a:extLst>
              </a:tr>
              <a:tr h="2702559">
                <a:tc>
                  <a:txBody>
                    <a:bodyPr/>
                    <a:lstStyle/>
                    <a:p>
                      <a:pPr algn="ctr"/>
                      <a:r>
                        <a:rPr lang="ja-JP" sz="4000" kern="100" dirty="0">
                          <a:solidFill>
                            <a:schemeClr val="tx1"/>
                          </a:solidFill>
                          <a:effectLst/>
                          <a:latin typeface="HG丸ｺﾞｼｯｸM-PRO" panose="020F0600000000000000" pitchFamily="50" charset="-128"/>
                          <a:ea typeface="HG丸ｺﾞｼｯｸM-PRO" panose="020F0600000000000000" pitchFamily="50" charset="-128"/>
                        </a:rPr>
                        <a:t>果物</a:t>
                      </a:r>
                      <a:endParaRPr lang="ja-JP" sz="4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solidFill>
                      <a:srgbClr val="FF99FF"/>
                    </a:solidFill>
                  </a:tcPr>
                </a:tc>
                <a:tc>
                  <a:txBody>
                    <a:bodyPr/>
                    <a:lstStyle/>
                    <a:p>
                      <a:pPr algn="just"/>
                      <a:r>
                        <a:rPr lang="ja-JP" sz="4000" kern="100" dirty="0">
                          <a:solidFill>
                            <a:schemeClr val="tx1"/>
                          </a:solidFill>
                          <a:effectLst/>
                          <a:latin typeface="HG丸ｺﾞｼｯｸM-PRO" panose="020F0600000000000000" pitchFamily="50" charset="-128"/>
                          <a:ea typeface="HG丸ｺﾞｼｯｸM-PRO" panose="020F0600000000000000" pitchFamily="50" charset="-128"/>
                        </a:rPr>
                        <a:t>果実は、生産や出荷の統計をとる上「果樹」として分類していて、果樹は、木本性などの永年作物のこと。</a:t>
                      </a:r>
                      <a:endParaRPr lang="ja-JP" sz="4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solidFill>
                      <a:srgbClr val="FF99FF"/>
                    </a:solidFill>
                  </a:tcPr>
                </a:tc>
                <a:extLst>
                  <a:ext uri="{0D108BD9-81ED-4DB2-BD59-A6C34878D82A}">
                    <a16:rowId xmlns:a16="http://schemas.microsoft.com/office/drawing/2014/main" val="3591549946"/>
                  </a:ext>
                </a:extLst>
              </a:tr>
            </a:tbl>
          </a:graphicData>
        </a:graphic>
      </p:graphicFrame>
      <p:pic>
        <p:nvPicPr>
          <p:cNvPr id="5" name="図 4" descr="抽象, 挿絵 が含まれている画像&#10;&#10;自動的に生成された説明">
            <a:extLst>
              <a:ext uri="{FF2B5EF4-FFF2-40B4-BE49-F238E27FC236}">
                <a16:creationId xmlns:a16="http://schemas.microsoft.com/office/drawing/2014/main" id="{671D5762-6BC5-48A2-B974-C2DB98029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029" y="1127579"/>
            <a:ext cx="2689678" cy="2689678"/>
          </a:xfrm>
          <a:prstGeom prst="rect">
            <a:avLst/>
          </a:prstGeom>
        </p:spPr>
      </p:pic>
    </p:spTree>
    <p:extLst>
      <p:ext uri="{BB962C8B-B14F-4D97-AF65-F5344CB8AC3E}">
        <p14:creationId xmlns:p14="http://schemas.microsoft.com/office/powerpoint/2010/main" val="29221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240937" y="63295"/>
            <a:ext cx="7088777" cy="822075"/>
          </a:xfrm>
        </p:spPr>
        <p:txBody>
          <a:bodyPr>
            <a:noAutofit/>
          </a:bodyPr>
          <a:lstStyle/>
          <a:p>
            <a:r>
              <a:rPr lang="ja-JP" altLang="en-US" sz="4400" dirty="0">
                <a:latin typeface="HG丸ｺﾞｼｯｸM-PRO" panose="020F0600000000000000" pitchFamily="50" charset="-128"/>
                <a:ea typeface="HG丸ｺﾞｼｯｸM-PRO" panose="020F0600000000000000" pitchFamily="50" charset="-128"/>
              </a:rPr>
              <a:t>市場・スーパー・青果店</a:t>
            </a:r>
            <a:endParaRPr kumimoji="1" lang="ja-JP" altLang="en-US" sz="4400" dirty="0">
              <a:latin typeface="HG丸ｺﾞｼｯｸM-PRO" panose="020F0600000000000000" pitchFamily="50" charset="-128"/>
              <a:ea typeface="HG丸ｺﾞｼｯｸM-PRO" panose="020F0600000000000000" pitchFamily="50" charset="-128"/>
            </a:endParaRPr>
          </a:p>
        </p:txBody>
      </p:sp>
      <p:graphicFrame>
        <p:nvGraphicFramePr>
          <p:cNvPr id="2" name="表 1">
            <a:extLst>
              <a:ext uri="{FF2B5EF4-FFF2-40B4-BE49-F238E27FC236}">
                <a16:creationId xmlns:a16="http://schemas.microsoft.com/office/drawing/2014/main" id="{C938E5A9-2C3D-4A4D-AFA5-336380B6F0AF}"/>
              </a:ext>
            </a:extLst>
          </p:cNvPr>
          <p:cNvGraphicFramePr>
            <a:graphicFrameLocks noGrp="1"/>
          </p:cNvGraphicFramePr>
          <p:nvPr>
            <p:extLst>
              <p:ext uri="{D42A27DB-BD31-4B8C-83A1-F6EECF244321}">
                <p14:modId xmlns:p14="http://schemas.microsoft.com/office/powerpoint/2010/main" val="452210424"/>
              </p:ext>
            </p:extLst>
          </p:nvPr>
        </p:nvGraphicFramePr>
        <p:xfrm>
          <a:off x="240937" y="713944"/>
          <a:ext cx="11710126" cy="6080760"/>
        </p:xfrm>
        <a:graphic>
          <a:graphicData uri="http://schemas.openxmlformats.org/drawingml/2006/table">
            <a:tbl>
              <a:tblPr firstRow="1" firstCol="1" bandRow="1">
                <a:tableStyleId>{00A15C55-8517-42AA-B614-E9B94910E393}</a:tableStyleId>
              </a:tblPr>
              <a:tblGrid>
                <a:gridCol w="2791892">
                  <a:extLst>
                    <a:ext uri="{9D8B030D-6E8A-4147-A177-3AD203B41FA5}">
                      <a16:colId xmlns:a16="http://schemas.microsoft.com/office/drawing/2014/main" val="4044867200"/>
                    </a:ext>
                  </a:extLst>
                </a:gridCol>
                <a:gridCol w="8918234">
                  <a:extLst>
                    <a:ext uri="{9D8B030D-6E8A-4147-A177-3AD203B41FA5}">
                      <a16:colId xmlns:a16="http://schemas.microsoft.com/office/drawing/2014/main" val="3291302184"/>
                    </a:ext>
                  </a:extLst>
                </a:gridCol>
              </a:tblGrid>
              <a:tr h="3378201">
                <a:tc>
                  <a:txBody>
                    <a:bodyPr/>
                    <a:lstStyle/>
                    <a:p>
                      <a:pPr algn="ctr"/>
                      <a:r>
                        <a:rPr lang="ja-JP" sz="4000" kern="100" dirty="0">
                          <a:solidFill>
                            <a:schemeClr val="tx1"/>
                          </a:solidFill>
                          <a:effectLst/>
                          <a:latin typeface="HG丸ｺﾞｼｯｸM-PRO" panose="020F0600000000000000" pitchFamily="50" charset="-128"/>
                          <a:ea typeface="HG丸ｺﾞｼｯｸM-PRO" panose="020F0600000000000000" pitchFamily="50" charset="-128"/>
                        </a:rPr>
                        <a:t>野菜</a:t>
                      </a:r>
                      <a:endParaRPr lang="ja-JP" sz="4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solidFill>
                      <a:srgbClr val="92D050"/>
                    </a:solidFill>
                  </a:tcPr>
                </a:tc>
                <a:tc>
                  <a:txBody>
                    <a:bodyPr/>
                    <a:lstStyle/>
                    <a:p>
                      <a:pPr algn="just"/>
                      <a:r>
                        <a:rPr lang="ja-JP" altLang="en-US" sz="4000" kern="100" dirty="0">
                          <a:solidFill>
                            <a:schemeClr val="tx1"/>
                          </a:solidFill>
                          <a:effectLst/>
                          <a:latin typeface="HG丸ｺﾞｼｯｸM-PRO" panose="020F0600000000000000" pitchFamily="50" charset="-128"/>
                          <a:ea typeface="HG丸ｺﾞｼｯｸM-PRO" panose="020F0600000000000000" pitchFamily="50" charset="-128"/>
                        </a:rPr>
                        <a:t>　　おかずになるもの</a:t>
                      </a:r>
                      <a:endParaRPr lang="en-US" altLang="ja-JP" sz="4000" kern="100" dirty="0">
                        <a:solidFill>
                          <a:schemeClr val="tx1"/>
                        </a:solidFill>
                        <a:effectLst/>
                        <a:latin typeface="HG丸ｺﾞｼｯｸM-PRO" panose="020F0600000000000000" pitchFamily="50" charset="-128"/>
                        <a:ea typeface="HG丸ｺﾞｼｯｸM-PRO" panose="020F0600000000000000" pitchFamily="50" charset="-128"/>
                      </a:endParaRPr>
                    </a:p>
                    <a:p>
                      <a:pPr algn="just"/>
                      <a:endParaRPr lang="en-US" altLang="ja-JP" sz="4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4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ja-JP" sz="4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364334776"/>
                  </a:ext>
                </a:extLst>
              </a:tr>
              <a:tr h="2702559">
                <a:tc>
                  <a:txBody>
                    <a:bodyPr/>
                    <a:lstStyle/>
                    <a:p>
                      <a:pPr algn="ctr"/>
                      <a:r>
                        <a:rPr lang="ja-JP" sz="4000" kern="100" dirty="0">
                          <a:solidFill>
                            <a:schemeClr val="tx1"/>
                          </a:solidFill>
                          <a:effectLst/>
                          <a:latin typeface="HG丸ｺﾞｼｯｸM-PRO" panose="020F0600000000000000" pitchFamily="50" charset="-128"/>
                          <a:ea typeface="HG丸ｺﾞｼｯｸM-PRO" panose="020F0600000000000000" pitchFamily="50" charset="-128"/>
                        </a:rPr>
                        <a:t>果物</a:t>
                      </a:r>
                      <a:endParaRPr lang="ja-JP" sz="4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solidFill>
                      <a:srgbClr val="FF99FF"/>
                    </a:solidFill>
                  </a:tcPr>
                </a:tc>
                <a:tc>
                  <a:txBody>
                    <a:bodyPr/>
                    <a:lstStyle/>
                    <a:p>
                      <a:pPr algn="just"/>
                      <a:endParaRPr lang="en-US" altLang="ja-JP" sz="4000" kern="100" dirty="0">
                        <a:solidFill>
                          <a:schemeClr val="tx1"/>
                        </a:solidFill>
                        <a:effectLst/>
                        <a:latin typeface="HG丸ｺﾞｼｯｸM-PRO" panose="020F0600000000000000" pitchFamily="50" charset="-128"/>
                        <a:ea typeface="HG丸ｺﾞｼｯｸM-PRO" panose="020F0600000000000000" pitchFamily="50" charset="-128"/>
                      </a:endParaRPr>
                    </a:p>
                    <a:p>
                      <a:pPr algn="just"/>
                      <a:endParaRPr lang="en-US" altLang="ja-JP" sz="4000" kern="100" dirty="0">
                        <a:solidFill>
                          <a:schemeClr val="tx1"/>
                        </a:solidFill>
                        <a:effectLst/>
                        <a:latin typeface="HG丸ｺﾞｼｯｸM-PRO" panose="020F0600000000000000" pitchFamily="50" charset="-128"/>
                        <a:ea typeface="HG丸ｺﾞｼｯｸM-PRO" panose="020F0600000000000000" pitchFamily="50" charset="-128"/>
                      </a:endParaRPr>
                    </a:p>
                    <a:p>
                      <a:pPr algn="just"/>
                      <a:r>
                        <a:rPr lang="ja-JP" altLang="en-US" sz="4000" kern="100" dirty="0">
                          <a:solidFill>
                            <a:schemeClr val="tx1"/>
                          </a:solidFill>
                          <a:effectLst/>
                          <a:latin typeface="HG丸ｺﾞｼｯｸM-PRO" panose="020F0600000000000000" pitchFamily="50" charset="-128"/>
                          <a:ea typeface="HG丸ｺﾞｼｯｸM-PRO" panose="020F0600000000000000" pitchFamily="50" charset="-128"/>
                        </a:rPr>
                        <a:t>　　デザートになるもの</a:t>
                      </a:r>
                      <a:endParaRPr lang="ja-JP" sz="4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solidFill>
                      <a:srgbClr val="FF99FF"/>
                    </a:solidFill>
                  </a:tcPr>
                </a:tc>
                <a:extLst>
                  <a:ext uri="{0D108BD9-81ED-4DB2-BD59-A6C34878D82A}">
                    <a16:rowId xmlns:a16="http://schemas.microsoft.com/office/drawing/2014/main" val="3591549946"/>
                  </a:ext>
                </a:extLst>
              </a:tr>
            </a:tbl>
          </a:graphicData>
        </a:graphic>
      </p:graphicFrame>
      <p:pic>
        <p:nvPicPr>
          <p:cNvPr id="6" name="図 5" descr="抽象, 挿絵 が含まれている画像&#10;&#10;自動的に生成された説明">
            <a:extLst>
              <a:ext uri="{FF2B5EF4-FFF2-40B4-BE49-F238E27FC236}">
                <a16:creationId xmlns:a16="http://schemas.microsoft.com/office/drawing/2014/main" id="{CB653196-48AD-4EE3-A693-59B55FFD7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9962" y="1239724"/>
            <a:ext cx="1819275" cy="2514600"/>
          </a:xfrm>
          <a:prstGeom prst="rect">
            <a:avLst/>
          </a:prstGeom>
        </p:spPr>
      </p:pic>
      <p:sp>
        <p:nvSpPr>
          <p:cNvPr id="7" name="吹き出し: 左右矢印 6">
            <a:extLst>
              <a:ext uri="{FF2B5EF4-FFF2-40B4-BE49-F238E27FC236}">
                <a16:creationId xmlns:a16="http://schemas.microsoft.com/office/drawing/2014/main" id="{6C681BAF-BC00-4663-8883-6DE50FA931C9}"/>
              </a:ext>
            </a:extLst>
          </p:cNvPr>
          <p:cNvSpPr/>
          <p:nvPr/>
        </p:nvSpPr>
        <p:spPr>
          <a:xfrm rot="16200000">
            <a:off x="4442063" y="527172"/>
            <a:ext cx="3661572" cy="6264822"/>
          </a:xfrm>
          <a:prstGeom prst="leftRightArrowCallout">
            <a:avLst>
              <a:gd name="adj1" fmla="val 9922"/>
              <a:gd name="adj2" fmla="val 12597"/>
              <a:gd name="adj3" fmla="val 13424"/>
              <a:gd name="adj4" fmla="val 63205"/>
            </a:avLst>
          </a:prstGeom>
        </p:spPr>
        <p:style>
          <a:lnRef idx="2">
            <a:schemeClr val="accent6"/>
          </a:lnRef>
          <a:fillRef idx="1">
            <a:schemeClr val="lt1"/>
          </a:fillRef>
          <a:effectRef idx="0">
            <a:schemeClr val="accent6"/>
          </a:effectRef>
          <a:fontRef idx="minor">
            <a:schemeClr val="dk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algn="ctr"/>
            <a:r>
              <a:rPr lang="ja-JP" sz="4000" kern="100" dirty="0">
                <a:solidFill>
                  <a:srgbClr val="000000"/>
                </a:solidFill>
                <a:effectLst/>
                <a:ea typeface="HG丸ｺﾞｼｯｸM-PRO" panose="020F0600000000000000" pitchFamily="50" charset="-128"/>
                <a:cs typeface="Times New Roman" panose="02020603050405020304" pitchFamily="18" charset="0"/>
              </a:rPr>
              <a:t>消費者がどう食べるのかに</a:t>
            </a:r>
            <a:endParaRPr lang="ja-JP" sz="4000" kern="100" dirty="0">
              <a:effectLst/>
              <a:ea typeface="游明朝" panose="02020400000000000000" pitchFamily="18" charset="-128"/>
              <a:cs typeface="Times New Roman" panose="02020603050405020304" pitchFamily="18" charset="0"/>
            </a:endParaRPr>
          </a:p>
          <a:p>
            <a:pPr algn="ctr"/>
            <a:r>
              <a:rPr lang="ja-JP" sz="4000" kern="100" dirty="0">
                <a:solidFill>
                  <a:srgbClr val="000000"/>
                </a:solidFill>
                <a:effectLst/>
                <a:ea typeface="HG丸ｺﾞｼｯｸM-PRO" panose="020F0600000000000000" pitchFamily="50" charset="-128"/>
                <a:cs typeface="Times New Roman" panose="02020603050405020304" pitchFamily="18" charset="0"/>
              </a:rPr>
              <a:t>合わせて流通している</a:t>
            </a:r>
            <a:endParaRPr lang="ja-JP" sz="4000" kern="100" dirty="0">
              <a:effectLst/>
              <a:ea typeface="游明朝" panose="02020400000000000000" pitchFamily="18" charset="-128"/>
              <a:cs typeface="Times New Roman" panose="02020603050405020304" pitchFamily="18" charset="0"/>
            </a:endParaRPr>
          </a:p>
          <a:p>
            <a:pPr algn="ctr"/>
            <a:r>
              <a:rPr lang="ja-JP" sz="4000" kern="100" dirty="0">
                <a:solidFill>
                  <a:srgbClr val="000000"/>
                </a:solidFill>
                <a:effectLst/>
                <a:ea typeface="HG丸ｺﾞｼｯｸM-PRO" panose="020F0600000000000000" pitchFamily="50" charset="-128"/>
                <a:cs typeface="Times New Roman" panose="02020603050405020304" pitchFamily="18" charset="0"/>
              </a:rPr>
              <a:t>ことが多い</a:t>
            </a:r>
            <a:endParaRPr lang="ja-JP" sz="4000"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92655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240937" y="63296"/>
            <a:ext cx="4879703" cy="650648"/>
          </a:xfrm>
        </p:spPr>
        <p:txBody>
          <a:bodyPr>
            <a:normAutofit lnSpcReduction="10000"/>
          </a:bodyPr>
          <a:lstStyle/>
          <a:p>
            <a:r>
              <a:rPr lang="ja-JP" altLang="en-US" sz="4400" dirty="0">
                <a:latin typeface="HG丸ｺﾞｼｯｸM-PRO" panose="020F0600000000000000" pitchFamily="50" charset="-128"/>
                <a:ea typeface="HG丸ｺﾞｼｯｸM-PRO" panose="020F0600000000000000" pitchFamily="50" charset="-128"/>
              </a:rPr>
              <a:t>植物学・一般論</a:t>
            </a:r>
            <a:endParaRPr kumimoji="1" lang="ja-JP" altLang="en-US" sz="4400" dirty="0">
              <a:latin typeface="HG丸ｺﾞｼｯｸM-PRO" panose="020F0600000000000000" pitchFamily="50" charset="-128"/>
              <a:ea typeface="HG丸ｺﾞｼｯｸM-PRO" panose="020F0600000000000000" pitchFamily="50" charset="-128"/>
            </a:endParaRPr>
          </a:p>
        </p:txBody>
      </p:sp>
      <p:graphicFrame>
        <p:nvGraphicFramePr>
          <p:cNvPr id="2" name="表 1">
            <a:extLst>
              <a:ext uri="{FF2B5EF4-FFF2-40B4-BE49-F238E27FC236}">
                <a16:creationId xmlns:a16="http://schemas.microsoft.com/office/drawing/2014/main" id="{C938E5A9-2C3D-4A4D-AFA5-336380B6F0AF}"/>
              </a:ext>
            </a:extLst>
          </p:cNvPr>
          <p:cNvGraphicFramePr>
            <a:graphicFrameLocks noGrp="1"/>
          </p:cNvGraphicFramePr>
          <p:nvPr>
            <p:extLst>
              <p:ext uri="{D42A27DB-BD31-4B8C-83A1-F6EECF244321}">
                <p14:modId xmlns:p14="http://schemas.microsoft.com/office/powerpoint/2010/main" val="1833988989"/>
              </p:ext>
            </p:extLst>
          </p:nvPr>
        </p:nvGraphicFramePr>
        <p:xfrm>
          <a:off x="240937" y="713944"/>
          <a:ext cx="11710126" cy="6080760"/>
        </p:xfrm>
        <a:graphic>
          <a:graphicData uri="http://schemas.openxmlformats.org/drawingml/2006/table">
            <a:tbl>
              <a:tblPr firstRow="1" firstCol="1" bandRow="1">
                <a:tableStyleId>{00A15C55-8517-42AA-B614-E9B94910E393}</a:tableStyleId>
              </a:tblPr>
              <a:tblGrid>
                <a:gridCol w="2791892">
                  <a:extLst>
                    <a:ext uri="{9D8B030D-6E8A-4147-A177-3AD203B41FA5}">
                      <a16:colId xmlns:a16="http://schemas.microsoft.com/office/drawing/2014/main" val="4044867200"/>
                    </a:ext>
                  </a:extLst>
                </a:gridCol>
                <a:gridCol w="8918234">
                  <a:extLst>
                    <a:ext uri="{9D8B030D-6E8A-4147-A177-3AD203B41FA5}">
                      <a16:colId xmlns:a16="http://schemas.microsoft.com/office/drawing/2014/main" val="3291302184"/>
                    </a:ext>
                  </a:extLst>
                </a:gridCol>
              </a:tblGrid>
              <a:tr h="3378201">
                <a:tc>
                  <a:txBody>
                    <a:bodyPr/>
                    <a:lstStyle/>
                    <a:p>
                      <a:pPr algn="ctr"/>
                      <a:r>
                        <a:rPr lang="ja-JP" sz="4000" kern="100" dirty="0">
                          <a:solidFill>
                            <a:schemeClr val="tx1"/>
                          </a:solidFill>
                          <a:effectLst/>
                          <a:latin typeface="HG丸ｺﾞｼｯｸM-PRO" panose="020F0600000000000000" pitchFamily="50" charset="-128"/>
                          <a:ea typeface="HG丸ｺﾞｼｯｸM-PRO" panose="020F0600000000000000" pitchFamily="50" charset="-128"/>
                        </a:rPr>
                        <a:t>野菜</a:t>
                      </a:r>
                      <a:endParaRPr lang="ja-JP" sz="4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solidFill>
                      <a:srgbClr val="92D050"/>
                    </a:solidFill>
                  </a:tcPr>
                </a:tc>
                <a:tc>
                  <a:txBody>
                    <a:bodyPr/>
                    <a:lstStyle/>
                    <a:p>
                      <a:pPr algn="just"/>
                      <a:r>
                        <a:rPr lang="ja-JP" altLang="en-US" sz="4000" kern="100" dirty="0">
                          <a:solidFill>
                            <a:schemeClr val="tx1"/>
                          </a:solidFill>
                          <a:effectLst/>
                          <a:latin typeface="HG丸ｺﾞｼｯｸM-PRO" panose="020F0600000000000000" pitchFamily="50" charset="-128"/>
                          <a:ea typeface="HG丸ｺﾞｼｯｸM-PRO" panose="020F0600000000000000" pitchFamily="50" charset="-128"/>
                        </a:rPr>
                        <a:t>・種を蒔いて１年で花を咲かせ、</a:t>
                      </a:r>
                    </a:p>
                    <a:p>
                      <a:pPr algn="just"/>
                      <a:r>
                        <a:rPr lang="ja-JP" altLang="en-US" sz="4000" kern="100" dirty="0">
                          <a:solidFill>
                            <a:schemeClr val="tx1"/>
                          </a:solidFill>
                          <a:effectLst/>
                          <a:latin typeface="HG丸ｺﾞｼｯｸM-PRO" panose="020F0600000000000000" pitchFamily="50" charset="-128"/>
                          <a:ea typeface="HG丸ｺﾞｼｯｸM-PRO" panose="020F0600000000000000" pitchFamily="50" charset="-128"/>
                        </a:rPr>
                        <a:t>　そのあと枯れる１年草本性</a:t>
                      </a:r>
                    </a:p>
                    <a:p>
                      <a:pPr algn="just"/>
                      <a:r>
                        <a:rPr lang="ja-JP" altLang="en-US" sz="4000" kern="100" dirty="0">
                          <a:solidFill>
                            <a:schemeClr val="tx1"/>
                          </a:solidFill>
                          <a:effectLst/>
                          <a:latin typeface="HG丸ｺﾞｼｯｸM-PRO" panose="020F0600000000000000" pitchFamily="50" charset="-128"/>
                          <a:ea typeface="HG丸ｺﾞｼｯｸM-PRO" panose="020F0600000000000000" pitchFamily="50" charset="-128"/>
                        </a:rPr>
                        <a:t>・加熱したり、</a:t>
                      </a:r>
                      <a:endParaRPr lang="en-US" altLang="ja-JP" sz="4000" kern="100" dirty="0">
                        <a:solidFill>
                          <a:schemeClr val="tx1"/>
                        </a:solidFill>
                        <a:effectLst/>
                        <a:latin typeface="HG丸ｺﾞｼｯｸM-PRO" panose="020F0600000000000000" pitchFamily="50" charset="-128"/>
                        <a:ea typeface="HG丸ｺﾞｼｯｸM-PRO" panose="020F0600000000000000" pitchFamily="50" charset="-128"/>
                      </a:endParaRPr>
                    </a:p>
                    <a:p>
                      <a:pPr algn="just"/>
                      <a:r>
                        <a:rPr lang="ja-JP" altLang="en-US" sz="4000" kern="100" dirty="0">
                          <a:solidFill>
                            <a:schemeClr val="tx1"/>
                          </a:solidFill>
                          <a:effectLst/>
                          <a:latin typeface="HG丸ｺﾞｼｯｸM-PRO" panose="020F0600000000000000" pitchFamily="50" charset="-128"/>
                          <a:ea typeface="HG丸ｺﾞｼｯｸM-PRO" panose="020F0600000000000000" pitchFamily="50" charset="-128"/>
                        </a:rPr>
                        <a:t>　ドレッシング等で</a:t>
                      </a:r>
                      <a:endParaRPr lang="en-US" altLang="ja-JP" sz="4000" kern="100" dirty="0">
                        <a:solidFill>
                          <a:schemeClr val="tx1"/>
                        </a:solidFill>
                        <a:effectLst/>
                        <a:latin typeface="HG丸ｺﾞｼｯｸM-PRO" panose="020F0600000000000000" pitchFamily="50" charset="-128"/>
                        <a:ea typeface="HG丸ｺﾞｼｯｸM-PRO" panose="020F0600000000000000" pitchFamily="50" charset="-128"/>
                      </a:endParaRPr>
                    </a:p>
                    <a:p>
                      <a:pPr algn="just"/>
                      <a:r>
                        <a:rPr lang="ja-JP" altLang="en-US" sz="4000" kern="100" dirty="0">
                          <a:solidFill>
                            <a:schemeClr val="tx1"/>
                          </a:solidFill>
                          <a:effectLst/>
                          <a:latin typeface="HG丸ｺﾞｼｯｸM-PRO" panose="020F0600000000000000" pitchFamily="50" charset="-128"/>
                          <a:ea typeface="HG丸ｺﾞｼｯｸM-PRO" panose="020F0600000000000000" pitchFamily="50" charset="-128"/>
                        </a:rPr>
                        <a:t>　食べるのを野菜</a:t>
                      </a:r>
                    </a:p>
                  </a:txBody>
                  <a:tcPr marL="68580" marR="68580" marT="0" marB="0" anchor="ctr">
                    <a:solidFill>
                      <a:srgbClr val="92D050"/>
                    </a:solidFill>
                  </a:tcPr>
                </a:tc>
                <a:extLst>
                  <a:ext uri="{0D108BD9-81ED-4DB2-BD59-A6C34878D82A}">
                    <a16:rowId xmlns:a16="http://schemas.microsoft.com/office/drawing/2014/main" val="1364334776"/>
                  </a:ext>
                </a:extLst>
              </a:tr>
              <a:tr h="2702559">
                <a:tc>
                  <a:txBody>
                    <a:bodyPr/>
                    <a:lstStyle/>
                    <a:p>
                      <a:pPr algn="ctr"/>
                      <a:r>
                        <a:rPr lang="ja-JP" sz="4000" kern="100" dirty="0">
                          <a:solidFill>
                            <a:schemeClr val="tx1"/>
                          </a:solidFill>
                          <a:effectLst/>
                          <a:latin typeface="HG丸ｺﾞｼｯｸM-PRO" panose="020F0600000000000000" pitchFamily="50" charset="-128"/>
                          <a:ea typeface="HG丸ｺﾞｼｯｸM-PRO" panose="020F0600000000000000" pitchFamily="50" charset="-128"/>
                        </a:rPr>
                        <a:t>果物</a:t>
                      </a:r>
                      <a:endParaRPr lang="ja-JP" sz="40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solidFill>
                      <a:srgbClr val="FF99FF"/>
                    </a:solidFill>
                  </a:tcPr>
                </a:tc>
                <a:tc>
                  <a:txBody>
                    <a:bodyPr/>
                    <a:lstStyle/>
                    <a:p>
                      <a:pPr algn="just"/>
                      <a:r>
                        <a:rPr lang="ja-JP" altLang="en-US" sz="4000" kern="100" dirty="0">
                          <a:solidFill>
                            <a:schemeClr val="tx1"/>
                          </a:solidFill>
                          <a:effectLst/>
                          <a:latin typeface="HG丸ｺﾞｼｯｸM-PRO" panose="020F0600000000000000" pitchFamily="50" charset="-128"/>
                          <a:ea typeface="HG丸ｺﾞｼｯｸM-PRO" panose="020F0600000000000000" pitchFamily="50" charset="-128"/>
                        </a:rPr>
                        <a:t>・木になるのは果物←木本性</a:t>
                      </a:r>
                    </a:p>
                    <a:p>
                      <a:pPr algn="just"/>
                      <a:r>
                        <a:rPr lang="ja-JP" altLang="en-US" sz="4000" kern="100" dirty="0">
                          <a:solidFill>
                            <a:schemeClr val="tx1"/>
                          </a:solidFill>
                          <a:effectLst/>
                          <a:latin typeface="HG丸ｺﾞｼｯｸM-PRO" panose="020F0600000000000000" pitchFamily="50" charset="-128"/>
                          <a:ea typeface="HG丸ｺﾞｼｯｸM-PRO" panose="020F0600000000000000" pitchFamily="50" charset="-128"/>
                        </a:rPr>
                        <a:t>・多年生のものが果物</a:t>
                      </a:r>
                    </a:p>
                    <a:p>
                      <a:pPr algn="just"/>
                      <a:r>
                        <a:rPr lang="ja-JP" altLang="en-US" sz="4000" kern="100" dirty="0">
                          <a:solidFill>
                            <a:schemeClr val="tx1"/>
                          </a:solidFill>
                          <a:effectLst/>
                          <a:latin typeface="HG丸ｺﾞｼｯｸM-PRO" panose="020F0600000000000000" pitchFamily="50" charset="-128"/>
                          <a:ea typeface="HG丸ｺﾞｼｯｸM-PRO" panose="020F0600000000000000" pitchFamily="50" charset="-128"/>
                        </a:rPr>
                        <a:t>・生で食べるのが果物？</a:t>
                      </a:r>
                    </a:p>
                  </a:txBody>
                  <a:tcPr marL="68580" marR="68580" marT="0" marB="0" anchor="ctr">
                    <a:solidFill>
                      <a:srgbClr val="FF99FF"/>
                    </a:solidFill>
                  </a:tcPr>
                </a:tc>
                <a:extLst>
                  <a:ext uri="{0D108BD9-81ED-4DB2-BD59-A6C34878D82A}">
                    <a16:rowId xmlns:a16="http://schemas.microsoft.com/office/drawing/2014/main" val="3591549946"/>
                  </a:ext>
                </a:extLst>
              </a:tr>
            </a:tbl>
          </a:graphicData>
        </a:graphic>
      </p:graphicFrame>
      <p:pic>
        <p:nvPicPr>
          <p:cNvPr id="6" name="図 5">
            <a:extLst>
              <a:ext uri="{FF2B5EF4-FFF2-40B4-BE49-F238E27FC236}">
                <a16:creationId xmlns:a16="http://schemas.microsoft.com/office/drawing/2014/main" id="{A2ABFB8E-AA60-483C-997A-2DC7AB3A0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286" y="2104571"/>
            <a:ext cx="3329577" cy="2466007"/>
          </a:xfrm>
          <a:prstGeom prst="rect">
            <a:avLst/>
          </a:prstGeom>
        </p:spPr>
      </p:pic>
    </p:spTree>
    <p:extLst>
      <p:ext uri="{BB962C8B-B14F-4D97-AF65-F5344CB8AC3E}">
        <p14:creationId xmlns:p14="http://schemas.microsoft.com/office/powerpoint/2010/main" val="119511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246742" y="319314"/>
            <a:ext cx="11945258" cy="6538685"/>
          </a:xfrm>
        </p:spPr>
        <p:txBody>
          <a:bodyPr>
            <a:normAutofit lnSpcReduction="10000"/>
          </a:bodyPr>
          <a:lstStyle/>
          <a:p>
            <a:pPr algn="l"/>
            <a:r>
              <a:rPr lang="ja-JP" altLang="en-US" sz="4000" dirty="0">
                <a:latin typeface="HG丸ｺﾞｼｯｸM-PRO" panose="020F0600000000000000" pitchFamily="50" charset="-128"/>
                <a:ea typeface="HG丸ｺﾞｼｯｸM-PRO" panose="020F0600000000000000" pitchFamily="50" charset="-128"/>
              </a:rPr>
              <a:t>①フルーツトマトは果物、野菜？</a:t>
            </a:r>
            <a:endParaRPr lang="en-US" altLang="ja-JP" sz="4000" dirty="0">
              <a:latin typeface="HG丸ｺﾞｼｯｸM-PRO" panose="020F0600000000000000" pitchFamily="50" charset="-128"/>
              <a:ea typeface="HG丸ｺﾞｼｯｸM-PRO" panose="020F0600000000000000" pitchFamily="50" charset="-128"/>
            </a:endParaRPr>
          </a:p>
          <a:p>
            <a:pPr algn="l"/>
            <a:r>
              <a:rPr lang="ja-JP" altLang="en-US" sz="4000" dirty="0">
                <a:latin typeface="HG丸ｺﾞｼｯｸM-PRO" panose="020F0600000000000000" pitchFamily="50" charset="-128"/>
                <a:ea typeface="HG丸ｺﾞｼｯｸM-PRO" panose="020F0600000000000000" pitchFamily="50" charset="-128"/>
              </a:rPr>
              <a:t>　　→果物みたいに甘い味がするが野菜</a:t>
            </a:r>
            <a:endParaRPr lang="en-US" altLang="ja-JP" sz="4000" dirty="0">
              <a:latin typeface="HG丸ｺﾞｼｯｸM-PRO" panose="020F0600000000000000" pitchFamily="50" charset="-128"/>
              <a:ea typeface="HG丸ｺﾞｼｯｸM-PRO" panose="020F0600000000000000" pitchFamily="50" charset="-128"/>
            </a:endParaRPr>
          </a:p>
          <a:p>
            <a:pPr algn="l"/>
            <a:r>
              <a:rPr lang="ja-JP" altLang="en-US" sz="4000" dirty="0">
                <a:latin typeface="HG丸ｺﾞｼｯｸM-PRO" panose="020F0600000000000000" pitchFamily="50" charset="-128"/>
                <a:ea typeface="HG丸ｺﾞｼｯｸM-PRO" panose="020F0600000000000000" pitchFamily="50" charset="-128"/>
              </a:rPr>
              <a:t>　　　果物的野菜ともいう</a:t>
            </a:r>
            <a:endParaRPr lang="en-US" altLang="ja-JP" sz="4000" dirty="0">
              <a:latin typeface="HG丸ｺﾞｼｯｸM-PRO" panose="020F0600000000000000" pitchFamily="50" charset="-128"/>
              <a:ea typeface="HG丸ｺﾞｼｯｸM-PRO" panose="020F0600000000000000" pitchFamily="50" charset="-128"/>
            </a:endParaRPr>
          </a:p>
          <a:p>
            <a:pPr algn="l"/>
            <a:endParaRPr lang="en-US" altLang="ja-JP" sz="4000" dirty="0">
              <a:latin typeface="HG丸ｺﾞｼｯｸM-PRO" panose="020F0600000000000000" pitchFamily="50" charset="-128"/>
              <a:ea typeface="HG丸ｺﾞｼｯｸM-PRO" panose="020F0600000000000000" pitchFamily="50" charset="-128"/>
            </a:endParaRPr>
          </a:p>
          <a:p>
            <a:pPr algn="l"/>
            <a:endParaRPr lang="en-US" altLang="ja-JP" sz="4000" dirty="0">
              <a:latin typeface="HG丸ｺﾞｼｯｸM-PRO" panose="020F0600000000000000" pitchFamily="50" charset="-128"/>
              <a:ea typeface="HG丸ｺﾞｼｯｸM-PRO" panose="020F0600000000000000" pitchFamily="50" charset="-128"/>
            </a:endParaRPr>
          </a:p>
          <a:p>
            <a:pPr algn="l"/>
            <a:r>
              <a:rPr lang="ja-JP" altLang="en-US" sz="4000" dirty="0">
                <a:latin typeface="HG丸ｺﾞｼｯｸM-PRO" panose="020F0600000000000000" pitchFamily="50" charset="-128"/>
                <a:ea typeface="HG丸ｺﾞｼｯｸM-PRO" panose="020F0600000000000000" pitchFamily="50" charset="-128"/>
              </a:rPr>
              <a:t>②イチゴは「多年生木本植物で収穫しながら</a:t>
            </a:r>
            <a:endParaRPr lang="en-US" altLang="ja-JP" sz="4000" dirty="0">
              <a:latin typeface="HG丸ｺﾞｼｯｸM-PRO" panose="020F0600000000000000" pitchFamily="50" charset="-128"/>
              <a:ea typeface="HG丸ｺﾞｼｯｸM-PRO" panose="020F0600000000000000" pitchFamily="50" charset="-128"/>
            </a:endParaRPr>
          </a:p>
          <a:p>
            <a:pPr algn="l"/>
            <a:r>
              <a:rPr lang="ja-JP" altLang="en-US" sz="4000" dirty="0">
                <a:latin typeface="HG丸ｺﾞｼｯｸM-PRO" panose="020F0600000000000000" pitchFamily="50" charset="-128"/>
                <a:ea typeface="HG丸ｺﾞｼｯｸM-PRO" panose="020F0600000000000000" pitchFamily="50" charset="-128"/>
              </a:rPr>
              <a:t>　永久作物として育てることができる」という</a:t>
            </a:r>
            <a:endParaRPr lang="en-US" altLang="ja-JP" sz="4000" dirty="0">
              <a:latin typeface="HG丸ｺﾞｼｯｸM-PRO" panose="020F0600000000000000" pitchFamily="50" charset="-128"/>
              <a:ea typeface="HG丸ｺﾞｼｯｸM-PRO" panose="020F0600000000000000" pitchFamily="50" charset="-128"/>
            </a:endParaRPr>
          </a:p>
          <a:p>
            <a:pPr algn="l"/>
            <a:r>
              <a:rPr lang="ja-JP" altLang="en-US" sz="4000" dirty="0">
                <a:latin typeface="HG丸ｺﾞｼｯｸM-PRO" panose="020F0600000000000000" pitchFamily="50" charset="-128"/>
                <a:ea typeface="HG丸ｺﾞｼｯｸM-PRO" panose="020F0600000000000000" pitchFamily="50" charset="-128"/>
              </a:rPr>
              <a:t>　ことで果物だが、作る側からすれば</a:t>
            </a:r>
            <a:endParaRPr lang="en-US" altLang="ja-JP" sz="4000" dirty="0">
              <a:latin typeface="HG丸ｺﾞｼｯｸM-PRO" panose="020F0600000000000000" pitchFamily="50" charset="-128"/>
              <a:ea typeface="HG丸ｺﾞｼｯｸM-PRO" panose="020F0600000000000000" pitchFamily="50" charset="-128"/>
            </a:endParaRPr>
          </a:p>
          <a:p>
            <a:pPr algn="l"/>
            <a:r>
              <a:rPr lang="ja-JP" altLang="en-US" sz="4000" dirty="0">
                <a:latin typeface="HG丸ｺﾞｼｯｸM-PRO" panose="020F0600000000000000" pitchFamily="50" charset="-128"/>
                <a:ea typeface="HG丸ｺﾞｼｯｸM-PRO" panose="020F0600000000000000" pitchFamily="50" charset="-128"/>
              </a:rPr>
              <a:t>　「一度収穫を終えると、また苗から植え直す」</a:t>
            </a:r>
            <a:endParaRPr lang="en-US" altLang="ja-JP" sz="4000" dirty="0">
              <a:latin typeface="HG丸ｺﾞｼｯｸM-PRO" panose="020F0600000000000000" pitchFamily="50" charset="-128"/>
              <a:ea typeface="HG丸ｺﾞｼｯｸM-PRO" panose="020F0600000000000000" pitchFamily="50" charset="-128"/>
            </a:endParaRPr>
          </a:p>
          <a:p>
            <a:pPr algn="l"/>
            <a:r>
              <a:rPr lang="ja-JP" altLang="en-US" sz="4000" dirty="0">
                <a:latin typeface="HG丸ｺﾞｼｯｸM-PRO" panose="020F0600000000000000" pitchFamily="50" charset="-128"/>
                <a:ea typeface="HG丸ｺﾞｼｯｸM-PRO" panose="020F0600000000000000" pitchFamily="50" charset="-128"/>
              </a:rPr>
              <a:t>　のが普通だから野菜に分類されるのです。</a:t>
            </a:r>
          </a:p>
        </p:txBody>
      </p:sp>
      <p:pic>
        <p:nvPicPr>
          <p:cNvPr id="4" name="図 3" descr="テキスト&#10;&#10;中程度の精度で自動的に生成された説明">
            <a:extLst>
              <a:ext uri="{FF2B5EF4-FFF2-40B4-BE49-F238E27FC236}">
                <a16:creationId xmlns:a16="http://schemas.microsoft.com/office/drawing/2014/main" id="{F809D476-CB8C-4FBC-8972-4B5D8CCE5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6447" y="242887"/>
            <a:ext cx="2398811" cy="3186113"/>
          </a:xfrm>
          <a:prstGeom prst="rect">
            <a:avLst/>
          </a:prstGeom>
        </p:spPr>
      </p:pic>
      <p:pic>
        <p:nvPicPr>
          <p:cNvPr id="6" name="図 5" descr="ダイアグラム&#10;&#10;中程度の精度で自動的に生成された説明">
            <a:extLst>
              <a:ext uri="{FF2B5EF4-FFF2-40B4-BE49-F238E27FC236}">
                <a16:creationId xmlns:a16="http://schemas.microsoft.com/office/drawing/2014/main" id="{22FBBF03-4EFC-470D-B07A-CF450A126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787" y="1476375"/>
            <a:ext cx="2343150" cy="1952625"/>
          </a:xfrm>
          <a:prstGeom prst="rect">
            <a:avLst/>
          </a:prstGeom>
        </p:spPr>
      </p:pic>
    </p:spTree>
    <p:extLst>
      <p:ext uri="{BB962C8B-B14F-4D97-AF65-F5344CB8AC3E}">
        <p14:creationId xmlns:p14="http://schemas.microsoft.com/office/powerpoint/2010/main" val="402589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12078"/>
            <a:ext cx="12146624" cy="1549298"/>
          </a:xfrm>
        </p:spPr>
        <p:txBody>
          <a:bodyPr>
            <a:normAutofit/>
          </a:bodyPr>
          <a:lstStyle/>
          <a:p>
            <a:r>
              <a:rPr lang="ja-JP" altLang="en-US" sz="3600" dirty="0">
                <a:latin typeface="HG丸ｺﾞｼｯｸM-PRO" panose="020F0600000000000000" pitchFamily="50" charset="-128"/>
                <a:ea typeface="HG丸ｺﾞｼｯｸM-PRO" panose="020F0600000000000000" pitchFamily="50" charset="-128"/>
              </a:rPr>
              <a:t>農林水産省で野菜の生産や出荷の統計を出すときには、</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野菜を次の</a:t>
            </a:r>
            <a:r>
              <a:rPr lang="en-US" altLang="ja-JP" sz="3600" dirty="0">
                <a:latin typeface="HG丸ｺﾞｼｯｸM-PRO" panose="020F0600000000000000" pitchFamily="50" charset="-128"/>
                <a:ea typeface="HG丸ｺﾞｼｯｸM-PRO" panose="020F0600000000000000" pitchFamily="50" charset="-128"/>
              </a:rPr>
              <a:t>5</a:t>
            </a:r>
            <a:r>
              <a:rPr lang="ja-JP" altLang="en-US" sz="3600" dirty="0">
                <a:latin typeface="HG丸ｺﾞｼｯｸM-PRO" panose="020F0600000000000000" pitchFamily="50" charset="-128"/>
                <a:ea typeface="HG丸ｺﾞｼｯｸM-PRO" panose="020F0600000000000000" pitchFamily="50" charset="-128"/>
              </a:rPr>
              <a:t>種類に分類しています。</a:t>
            </a:r>
            <a:endParaRPr kumimoji="1" lang="ja-JP" altLang="en-US" sz="3600" dirty="0">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id="{3994D77C-4304-434F-81D5-037A2154225F}"/>
              </a:ext>
            </a:extLst>
          </p:cNvPr>
          <p:cNvGrpSpPr/>
          <p:nvPr/>
        </p:nvGrpSpPr>
        <p:grpSpPr>
          <a:xfrm>
            <a:off x="-132080" y="1402080"/>
            <a:ext cx="12456160" cy="5128078"/>
            <a:chOff x="0" y="0"/>
            <a:chExt cx="6848282" cy="1917645"/>
          </a:xfrm>
        </p:grpSpPr>
        <p:pic>
          <p:nvPicPr>
            <p:cNvPr id="12" name="図 11">
              <a:extLst>
                <a:ext uri="{FF2B5EF4-FFF2-40B4-BE49-F238E27FC236}">
                  <a16:creationId xmlns:a16="http://schemas.microsoft.com/office/drawing/2014/main" id="{F6C91C49-1C8A-41E1-88CA-0A616B70AF6F}"/>
                </a:ext>
              </a:extLst>
            </p:cNvPr>
            <p:cNvPicPr>
              <a:picLocks noChangeAspect="1"/>
            </p:cNvPicPr>
            <p:nvPr/>
          </p:nvPicPr>
          <p:blipFill rotWithShape="1">
            <a:blip r:embed="rId2">
              <a:extLst>
                <a:ext uri="{28A0092B-C50C-407E-A947-70E740481C1C}">
                  <a14:useLocalDpi xmlns:a14="http://schemas.microsoft.com/office/drawing/2010/main" val="0"/>
                </a:ext>
              </a:extLst>
            </a:blip>
            <a:srcRect b="34991"/>
            <a:stretch/>
          </p:blipFill>
          <p:spPr bwMode="auto">
            <a:xfrm>
              <a:off x="0" y="0"/>
              <a:ext cx="4652010" cy="1808480"/>
            </a:xfrm>
            <a:prstGeom prst="rect">
              <a:avLst/>
            </a:prstGeom>
            <a:noFill/>
            <a:ln>
              <a:noFill/>
            </a:ln>
            <a:extLst>
              <a:ext uri="{53640926-AAD7-44D8-BBD7-CCE9431645EC}">
                <a14:shadowObscured xmlns:a14="http://schemas.microsoft.com/office/drawing/2010/main"/>
              </a:ext>
            </a:extLst>
          </p:spPr>
        </p:pic>
        <p:pic>
          <p:nvPicPr>
            <p:cNvPr id="13" name="図 12">
              <a:extLst>
                <a:ext uri="{FF2B5EF4-FFF2-40B4-BE49-F238E27FC236}">
                  <a16:creationId xmlns:a16="http://schemas.microsoft.com/office/drawing/2014/main" id="{4AA3D5EA-381D-4298-9FF3-6D4C72685C2D}"/>
                </a:ext>
              </a:extLst>
            </p:cNvPr>
            <p:cNvPicPr>
              <a:picLocks noChangeAspect="1"/>
            </p:cNvPicPr>
            <p:nvPr/>
          </p:nvPicPr>
          <p:blipFill rotWithShape="1">
            <a:blip r:embed="rId2">
              <a:extLst>
                <a:ext uri="{28A0092B-C50C-407E-A947-70E740481C1C}">
                  <a14:useLocalDpi xmlns:a14="http://schemas.microsoft.com/office/drawing/2010/main" val="0"/>
                </a:ext>
              </a:extLst>
            </a:blip>
            <a:srcRect l="50634" t="66080"/>
            <a:stretch/>
          </p:blipFill>
          <p:spPr bwMode="auto">
            <a:xfrm>
              <a:off x="4552122" y="974035"/>
              <a:ext cx="2296160" cy="943610"/>
            </a:xfrm>
            <a:prstGeom prst="rect">
              <a:avLst/>
            </a:prstGeom>
            <a:noFill/>
            <a:ln>
              <a:noFill/>
            </a:ln>
            <a:extLst>
              <a:ext uri="{53640926-AAD7-44D8-BBD7-CCE9431645EC}">
                <a14:shadowObscured xmlns:a14="http://schemas.microsoft.com/office/drawing/2010/main"/>
              </a:ext>
            </a:extLst>
          </p:spPr>
        </p:pic>
        <p:pic>
          <p:nvPicPr>
            <p:cNvPr id="14" name="図 13">
              <a:extLst>
                <a:ext uri="{FF2B5EF4-FFF2-40B4-BE49-F238E27FC236}">
                  <a16:creationId xmlns:a16="http://schemas.microsoft.com/office/drawing/2014/main" id="{6A4B978F-FE33-4F36-907E-4CAC50790D77}"/>
                </a:ext>
              </a:extLst>
            </p:cNvPr>
            <p:cNvPicPr>
              <a:picLocks noChangeAspect="1"/>
            </p:cNvPicPr>
            <p:nvPr/>
          </p:nvPicPr>
          <p:blipFill rotWithShape="1">
            <a:blip r:embed="rId2">
              <a:extLst>
                <a:ext uri="{28A0092B-C50C-407E-A947-70E740481C1C}">
                  <a14:useLocalDpi xmlns:a14="http://schemas.microsoft.com/office/drawing/2010/main" val="0"/>
                </a:ext>
              </a:extLst>
            </a:blip>
            <a:srcRect l="3419" t="65009" r="50861" b="4258"/>
            <a:stretch/>
          </p:blipFill>
          <p:spPr bwMode="auto">
            <a:xfrm>
              <a:off x="4552122" y="79513"/>
              <a:ext cx="2125980" cy="85471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96616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12253BB-1377-4D4D-8A39-D49841F0CB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50240"/>
            <a:ext cx="12192000" cy="6858000"/>
          </a:xfrm>
          <a:prstGeom prst="rect">
            <a:avLst/>
          </a:prstGeom>
          <a:noFill/>
          <a:ln>
            <a:noFill/>
          </a:ln>
        </p:spPr>
      </p:pic>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1523999" y="0"/>
            <a:ext cx="9144000" cy="1655762"/>
          </a:xfrm>
        </p:spPr>
        <p:txBody>
          <a:bodyPr>
            <a:normAutofit/>
          </a:bodyPr>
          <a:lstStyle/>
          <a:p>
            <a:r>
              <a:rPr lang="ja-JP" altLang="en-US" sz="4400" dirty="0">
                <a:latin typeface="HG丸ｺﾞｼｯｸM-PRO" panose="020F0600000000000000" pitchFamily="50" charset="-128"/>
                <a:ea typeface="HG丸ｺﾞｼｯｸM-PRO" panose="020F0600000000000000" pitchFamily="50" charset="-128"/>
              </a:rPr>
              <a:t>今日のお題は？</a:t>
            </a:r>
            <a:endParaRPr kumimoji="1" lang="ja-JP" altLang="en-US" sz="4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1594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389708"/>
            <a:ext cx="12192000" cy="1262743"/>
          </a:xfrm>
        </p:spPr>
        <p:txBody>
          <a:bodyPr>
            <a:normAutofit/>
          </a:bodyPr>
          <a:lstStyle/>
          <a:p>
            <a:r>
              <a:rPr lang="ja-JP" altLang="ja-JP" sz="3200" b="1" dirty="0">
                <a:effectLst/>
                <a:ea typeface="HG丸ｺﾞｼｯｸM-PRO" panose="020F0600000000000000" pitchFamily="50" charset="-128"/>
                <a:cs typeface="Times New Roman" panose="02020603050405020304" pitchFamily="18" charset="0"/>
              </a:rPr>
              <a:t>第３問　野菜と果物の違いをどんな基準で分類しているのかな？</a:t>
            </a:r>
            <a:endParaRPr lang="en-US" altLang="ja-JP" sz="3200" b="1" dirty="0">
              <a:effectLst/>
              <a:ea typeface="HG丸ｺﾞｼｯｸM-PRO" panose="020F0600000000000000" pitchFamily="50" charset="-128"/>
              <a:cs typeface="Times New Roman" panose="02020603050405020304" pitchFamily="18" charset="0"/>
            </a:endParaRPr>
          </a:p>
          <a:p>
            <a:r>
              <a:rPr kumimoji="1" lang="ja-JP" altLang="en-US" sz="3200" b="1" dirty="0">
                <a:latin typeface="HG丸ｺﾞｼｯｸM-PRO" panose="020F0600000000000000" pitchFamily="50" charset="-128"/>
                <a:ea typeface="HG丸ｺﾞｼｯｸM-PRO" panose="020F0600000000000000" pitchFamily="50" charset="-128"/>
                <a:cs typeface="Times New Roman" panose="02020603050405020304" pitchFamily="18" charset="0"/>
              </a:rPr>
              <a:t>Ｌｅｖｅｌ</a:t>
            </a:r>
            <a:r>
              <a:rPr lang="en-US" altLang="ja-JP" sz="3200" b="1"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3200" b="1" dirty="0">
                <a:latin typeface="HG丸ｺﾞｼｯｸM-PRO" panose="020F0600000000000000" pitchFamily="50" charset="-128"/>
                <a:ea typeface="HG丸ｺﾞｼｯｸM-PRO" panose="020F0600000000000000" pitchFamily="50" charset="-128"/>
                <a:cs typeface="Times New Roman" panose="02020603050405020304" pitchFamily="18" charset="0"/>
              </a:rPr>
              <a:t>１</a:t>
            </a:r>
            <a:endParaRPr kumimoji="1" lang="ja-JP" altLang="en-US" sz="66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77EFFF4B-9A7D-4627-A4DF-BDFA82AA5D78}"/>
              </a:ext>
            </a:extLst>
          </p:cNvPr>
          <p:cNvPicPr/>
          <p:nvPr/>
        </p:nvPicPr>
        <p:blipFill rotWithShape="1">
          <a:blip r:embed="rId2" cstate="print">
            <a:extLst>
              <a:ext uri="{28A0092B-C50C-407E-A947-70E740481C1C}">
                <a14:useLocalDpi xmlns:a14="http://schemas.microsoft.com/office/drawing/2010/main" val="0"/>
              </a:ext>
            </a:extLst>
          </a:blip>
          <a:srcRect l="-1" t="17923" r="858" b="21028"/>
          <a:stretch/>
        </p:blipFill>
        <p:spPr bwMode="auto">
          <a:xfrm>
            <a:off x="436880" y="1442719"/>
            <a:ext cx="11318240" cy="43484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972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389708"/>
            <a:ext cx="12192000" cy="1262743"/>
          </a:xfrm>
        </p:spPr>
        <p:txBody>
          <a:bodyPr>
            <a:normAutofit/>
          </a:bodyPr>
          <a:lstStyle/>
          <a:p>
            <a:r>
              <a:rPr lang="ja-JP" altLang="ja-JP" sz="3200" b="1" dirty="0">
                <a:effectLst/>
                <a:ea typeface="HG丸ｺﾞｼｯｸM-PRO" panose="020F0600000000000000" pitchFamily="50" charset="-128"/>
                <a:cs typeface="Times New Roman" panose="02020603050405020304" pitchFamily="18" charset="0"/>
              </a:rPr>
              <a:t>第３問　野菜と果物の違いをどんな基準で分類しているのかな？</a:t>
            </a:r>
            <a:endParaRPr lang="en-US" altLang="ja-JP" sz="3200" b="1" dirty="0">
              <a:effectLst/>
              <a:ea typeface="HG丸ｺﾞｼｯｸM-PRO" panose="020F0600000000000000" pitchFamily="50" charset="-128"/>
              <a:cs typeface="Times New Roman" panose="02020603050405020304" pitchFamily="18" charset="0"/>
            </a:endParaRPr>
          </a:p>
          <a:p>
            <a:r>
              <a:rPr kumimoji="1" lang="ja-JP" altLang="en-US" sz="3200" b="1" dirty="0">
                <a:latin typeface="HG丸ｺﾞｼｯｸM-PRO" panose="020F0600000000000000" pitchFamily="50" charset="-128"/>
                <a:ea typeface="HG丸ｺﾞｼｯｸM-PRO" panose="020F0600000000000000" pitchFamily="50" charset="-128"/>
                <a:cs typeface="Times New Roman" panose="02020603050405020304" pitchFamily="18" charset="0"/>
              </a:rPr>
              <a:t>Ｌｅｖｅｌ</a:t>
            </a:r>
            <a:r>
              <a:rPr lang="en-US" altLang="ja-JP" sz="3200" b="1" dirty="0">
                <a:latin typeface="HG丸ｺﾞｼｯｸM-PRO" panose="020F0600000000000000" pitchFamily="50" charset="-128"/>
                <a:ea typeface="HG丸ｺﾞｼｯｸM-PRO" panose="020F0600000000000000" pitchFamily="50" charset="-128"/>
                <a:cs typeface="Times New Roman" panose="02020603050405020304" pitchFamily="18" charset="0"/>
              </a:rPr>
              <a:t> 2</a:t>
            </a:r>
          </a:p>
          <a:p>
            <a:endParaRPr kumimoji="1" lang="ja-JP" altLang="en-US" sz="66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50218E55-236A-44EE-A9E1-CC787B012F3C}"/>
              </a:ext>
            </a:extLst>
          </p:cNvPr>
          <p:cNvPicPr/>
          <p:nvPr/>
        </p:nvPicPr>
        <p:blipFill rotWithShape="1">
          <a:blip r:embed="rId2" cstate="print">
            <a:extLst>
              <a:ext uri="{28A0092B-C50C-407E-A947-70E740481C1C}">
                <a14:useLocalDpi xmlns:a14="http://schemas.microsoft.com/office/drawing/2010/main" val="0"/>
              </a:ext>
            </a:extLst>
          </a:blip>
          <a:srcRect t="18346" r="600" b="19619"/>
          <a:stretch/>
        </p:blipFill>
        <p:spPr bwMode="auto">
          <a:xfrm>
            <a:off x="325120" y="1424576"/>
            <a:ext cx="11602719" cy="4325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015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389708"/>
            <a:ext cx="12192000" cy="1262743"/>
          </a:xfrm>
        </p:spPr>
        <p:txBody>
          <a:bodyPr>
            <a:normAutofit/>
          </a:bodyPr>
          <a:lstStyle/>
          <a:p>
            <a:r>
              <a:rPr lang="ja-JP" altLang="ja-JP" sz="3200" b="1" dirty="0">
                <a:effectLst/>
                <a:ea typeface="HG丸ｺﾞｼｯｸM-PRO" panose="020F0600000000000000" pitchFamily="50" charset="-128"/>
                <a:cs typeface="Times New Roman" panose="02020603050405020304" pitchFamily="18" charset="0"/>
              </a:rPr>
              <a:t>第３問　野菜と果物の違いをどんな基準で分類しているのかな？</a:t>
            </a:r>
            <a:endParaRPr lang="en-US" altLang="ja-JP" sz="3200" b="1" dirty="0">
              <a:effectLst/>
              <a:ea typeface="HG丸ｺﾞｼｯｸM-PRO" panose="020F0600000000000000" pitchFamily="50" charset="-128"/>
              <a:cs typeface="Times New Roman" panose="02020603050405020304" pitchFamily="18" charset="0"/>
            </a:endParaRPr>
          </a:p>
          <a:p>
            <a:r>
              <a:rPr kumimoji="1" lang="ja-JP" altLang="en-US" sz="3200" b="1" dirty="0">
                <a:latin typeface="HG丸ｺﾞｼｯｸM-PRO" panose="020F0600000000000000" pitchFamily="50" charset="-128"/>
                <a:ea typeface="HG丸ｺﾞｼｯｸM-PRO" panose="020F0600000000000000" pitchFamily="50" charset="-128"/>
                <a:cs typeface="Times New Roman" panose="02020603050405020304" pitchFamily="18" charset="0"/>
              </a:rPr>
              <a:t>Ｌｅｖｅｌ</a:t>
            </a:r>
            <a:r>
              <a:rPr lang="en-US" altLang="ja-JP" sz="3200" b="1"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en-US" altLang="ja-JP" sz="3200" b="1" dirty="0">
                <a:latin typeface="HG丸ｺﾞｼｯｸM-PRO" panose="020F0600000000000000" pitchFamily="50" charset="-128"/>
                <a:ea typeface="HG丸ｺﾞｼｯｸM-PRO" panose="020F0600000000000000" pitchFamily="50" charset="-128"/>
                <a:cs typeface="Times New Roman" panose="02020603050405020304" pitchFamily="18" charset="0"/>
              </a:rPr>
              <a:t>3</a:t>
            </a:r>
            <a:endParaRPr kumimoji="1" lang="ja-JP" altLang="en-US" sz="66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2957C815-2B92-4D52-9B61-1219183CE31F}"/>
              </a:ext>
            </a:extLst>
          </p:cNvPr>
          <p:cNvPicPr/>
          <p:nvPr/>
        </p:nvPicPr>
        <p:blipFill rotWithShape="1">
          <a:blip r:embed="rId2" cstate="print">
            <a:extLst>
              <a:ext uri="{28A0092B-C50C-407E-A947-70E740481C1C}">
                <a14:useLocalDpi xmlns:a14="http://schemas.microsoft.com/office/drawing/2010/main" val="0"/>
              </a:ext>
            </a:extLst>
          </a:blip>
          <a:srcRect t="19561" r="1102" b="20255"/>
          <a:stretch/>
        </p:blipFill>
        <p:spPr bwMode="auto">
          <a:xfrm>
            <a:off x="264160" y="1483360"/>
            <a:ext cx="11562079" cy="46735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7175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348342" y="116114"/>
            <a:ext cx="11640457" cy="1886857"/>
          </a:xfrm>
        </p:spPr>
        <p:txBody>
          <a:bodyPr>
            <a:normAutofit/>
          </a:bodyPr>
          <a:lstStyle/>
          <a:p>
            <a:r>
              <a:rPr lang="ja-JP" altLang="en-US" sz="4400" dirty="0">
                <a:latin typeface="HG丸ｺﾞｼｯｸM-PRO" panose="020F0600000000000000" pitchFamily="50" charset="-128"/>
                <a:ea typeface="HG丸ｺﾞｼｯｸM-PRO" panose="020F0600000000000000" pitchFamily="50" charset="-128"/>
              </a:rPr>
              <a:t>第４問　野菜と果物の判別クイズ～！</a:t>
            </a:r>
            <a:endParaRPr lang="en-US" altLang="ja-JP" sz="4400" dirty="0">
              <a:latin typeface="HG丸ｺﾞｼｯｸM-PRO" panose="020F0600000000000000" pitchFamily="50" charset="-128"/>
              <a:ea typeface="HG丸ｺﾞｼｯｸM-PRO" panose="020F0600000000000000" pitchFamily="50" charset="-128"/>
            </a:endParaRPr>
          </a:p>
          <a:p>
            <a:r>
              <a:rPr kumimoji="1" lang="ja-JP" altLang="en-US" sz="4400" dirty="0">
                <a:latin typeface="HG丸ｺﾞｼｯｸM-PRO" panose="020F0600000000000000" pitchFamily="50" charset="-128"/>
                <a:ea typeface="HG丸ｺﾞｼｯｸM-PRO" panose="020F0600000000000000" pitchFamily="50" charset="-128"/>
              </a:rPr>
              <a:t>めざせ！ボタニカルマスター！</a:t>
            </a:r>
            <a:endParaRPr kumimoji="1" lang="en-US" altLang="ja-JP" sz="44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CDCC5458-8FEC-4030-B1CB-B8F9A3EA6792}"/>
              </a:ext>
            </a:extLst>
          </p:cNvPr>
          <p:cNvPicPr>
            <a:picLocks noChangeAspect="1"/>
          </p:cNvPicPr>
          <p:nvPr/>
        </p:nvPicPr>
        <p:blipFill>
          <a:blip r:embed="rId2"/>
          <a:stretch>
            <a:fillRect/>
          </a:stretch>
        </p:blipFill>
        <p:spPr>
          <a:xfrm>
            <a:off x="2761486" y="1432485"/>
            <a:ext cx="7079199" cy="5309401"/>
          </a:xfrm>
          <a:prstGeom prst="rect">
            <a:avLst/>
          </a:prstGeom>
        </p:spPr>
      </p:pic>
    </p:spTree>
    <p:extLst>
      <p:ext uri="{BB962C8B-B14F-4D97-AF65-F5344CB8AC3E}">
        <p14:creationId xmlns:p14="http://schemas.microsoft.com/office/powerpoint/2010/main" val="3754531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FFA8232-DF0E-4109-8019-49623D892B7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8080" y="1056640"/>
            <a:ext cx="7355840" cy="6432006"/>
          </a:xfrm>
          <a:prstGeom prst="rect">
            <a:avLst/>
          </a:prstGeom>
          <a:noFill/>
          <a:ln>
            <a:noFill/>
          </a:ln>
        </p:spPr>
      </p:pic>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fontScale="92500"/>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問題１</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トマトは、農家での分類は野菜</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or </a:t>
            </a:r>
            <a:r>
              <a:rPr lang="ja-JP"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果物 どっち？</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80857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2"/>
            <a:ext cx="5425440" cy="6574973"/>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問題１</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のヒント</a:t>
            </a:r>
            <a:endParaRPr lang="en-US"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トマトの植物の</a:t>
            </a:r>
            <a:endPar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ようすはこちら</a:t>
            </a:r>
          </a:p>
          <a:p>
            <a:endPar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さて、草と木の</a:t>
            </a:r>
            <a:endPar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どちらでしょうか？</a:t>
            </a:r>
          </a:p>
        </p:txBody>
      </p:sp>
      <p:pic>
        <p:nvPicPr>
          <p:cNvPr id="5" name="図 4">
            <a:extLst>
              <a:ext uri="{FF2B5EF4-FFF2-40B4-BE49-F238E27FC236}">
                <a16:creationId xmlns:a16="http://schemas.microsoft.com/office/drawing/2014/main" id="{3D136262-7DBF-420C-A25D-96DD56F7320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8640" y="141513"/>
            <a:ext cx="6340157" cy="6574974"/>
          </a:xfrm>
          <a:prstGeom prst="rect">
            <a:avLst/>
          </a:prstGeom>
          <a:noFill/>
          <a:ln>
            <a:noFill/>
          </a:ln>
        </p:spPr>
      </p:pic>
    </p:spTree>
    <p:extLst>
      <p:ext uri="{BB962C8B-B14F-4D97-AF65-F5344CB8AC3E}">
        <p14:creationId xmlns:p14="http://schemas.microsoft.com/office/powerpoint/2010/main" val="1690805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a:bodyPr>
          <a:lstStyle/>
          <a:p>
            <a:r>
              <a:rPr lang="ja-JP" altLang="ja-JP" sz="4400" b="1" kern="100">
                <a:effectLst/>
                <a:latin typeface="游明朝" panose="02020400000000000000" pitchFamily="18" charset="-128"/>
                <a:ea typeface="HG丸ｺﾞｼｯｸM-PRO" panose="020F0600000000000000" pitchFamily="50" charset="-128"/>
                <a:cs typeface="Times New Roman" panose="02020603050405020304" pitchFamily="18" charset="0"/>
              </a:rPr>
              <a:t>問題１</a:t>
            </a:r>
            <a:r>
              <a:rPr lang="ja-JP" altLang="en-US" sz="4400" b="1" kern="100">
                <a:effectLst/>
                <a:latin typeface="游明朝" panose="02020400000000000000" pitchFamily="18" charset="-128"/>
                <a:ea typeface="HG丸ｺﾞｼｯｸM-PRO" panose="020F0600000000000000" pitchFamily="50" charset="-128"/>
                <a:cs typeface="Times New Roman" panose="02020603050405020304" pitchFamily="18" charset="0"/>
              </a:rPr>
              <a:t>の答え</a:t>
            </a:r>
            <a:endParaRPr lang="ja-JP" altLang="ja-JP" sz="4400" kern="10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a:effectLst/>
                <a:latin typeface="游明朝" panose="02020400000000000000" pitchFamily="18" charset="-128"/>
                <a:ea typeface="HG丸ｺﾞｼｯｸM-PRO" panose="020F0600000000000000" pitchFamily="50" charset="-128"/>
                <a:cs typeface="Times New Roman" panose="02020603050405020304" pitchFamily="18" charset="0"/>
              </a:rPr>
              <a:t>正解は</a:t>
            </a:r>
            <a:r>
              <a:rPr lang="en-US" altLang="ja-JP" sz="4400" kern="10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4400" kern="100">
                <a:effectLst/>
                <a:latin typeface="游明朝" panose="02020400000000000000" pitchFamily="18" charset="-128"/>
                <a:ea typeface="HG丸ｺﾞｼｯｸM-PRO" panose="020F0600000000000000" pitchFamily="50" charset="-128"/>
                <a:cs typeface="Times New Roman" panose="02020603050405020304" pitchFamily="18" charset="0"/>
              </a:rPr>
              <a:t>　野菜！</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206D68BA-3AB6-4EE6-83CC-88FD6F7759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0560" y="1629319"/>
            <a:ext cx="3040380" cy="3113405"/>
          </a:xfrm>
          <a:prstGeom prst="rect">
            <a:avLst/>
          </a:prstGeom>
          <a:noFill/>
          <a:ln>
            <a:noFill/>
          </a:ln>
        </p:spPr>
      </p:pic>
      <p:pic>
        <p:nvPicPr>
          <p:cNvPr id="6" name="図 5">
            <a:extLst>
              <a:ext uri="{FF2B5EF4-FFF2-40B4-BE49-F238E27FC236}">
                <a16:creationId xmlns:a16="http://schemas.microsoft.com/office/drawing/2014/main" id="{47BDBDB8-C128-4742-996D-A3DE2BEF5F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76302" y="1677237"/>
            <a:ext cx="3182738" cy="3014687"/>
          </a:xfrm>
          <a:prstGeom prst="rect">
            <a:avLst/>
          </a:prstGeom>
          <a:noFill/>
          <a:ln>
            <a:noFill/>
          </a:ln>
        </p:spPr>
      </p:pic>
      <p:pic>
        <p:nvPicPr>
          <p:cNvPr id="7" name="図 6">
            <a:extLst>
              <a:ext uri="{FF2B5EF4-FFF2-40B4-BE49-F238E27FC236}">
                <a16:creationId xmlns:a16="http://schemas.microsoft.com/office/drawing/2014/main" id="{741BB255-51C2-4A95-8105-1C1E7E4C74F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39858" y="1677237"/>
            <a:ext cx="3723848" cy="2928626"/>
          </a:xfrm>
          <a:prstGeom prst="rect">
            <a:avLst/>
          </a:prstGeom>
          <a:noFill/>
          <a:ln>
            <a:noFill/>
          </a:ln>
        </p:spPr>
      </p:pic>
      <p:sp>
        <p:nvSpPr>
          <p:cNvPr id="13" name="字幕 2">
            <a:extLst>
              <a:ext uri="{FF2B5EF4-FFF2-40B4-BE49-F238E27FC236}">
                <a16:creationId xmlns:a16="http://schemas.microsoft.com/office/drawing/2014/main" id="{D254BA40-03FE-4FDF-9010-B17272709E63}"/>
              </a:ext>
            </a:extLst>
          </p:cNvPr>
          <p:cNvSpPr txBox="1">
            <a:spLocks/>
          </p:cNvSpPr>
          <p:nvPr/>
        </p:nvSpPr>
        <p:spPr>
          <a:xfrm>
            <a:off x="162559" y="4847974"/>
            <a:ext cx="11901111" cy="186851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　トマトは植物学上では、草（草本性植物）なので農家では野菜に分類されます。</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市場（流通分野）やスーパー（消費分野）でも同じく野菜に分類されます。</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過去にアメリカでは「トマトは野菜か果物か」で裁判になったこともあります！</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今は、糖度の高いトマトも増えスイーツにもトマトが使われることが増えてきましたね。</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「果物っぽい野菜」のイメージがどんどん強くなりそう。</a:t>
            </a:r>
            <a:endParaRPr lang="ja-JP" altLang="en-US" sz="14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036945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fontScale="92500"/>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２</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latin typeface="游明朝" panose="02020400000000000000" pitchFamily="18" charset="-128"/>
                <a:ea typeface="HG丸ｺﾞｼｯｸM-PRO" panose="020F0600000000000000" pitchFamily="50" charset="-128"/>
                <a:cs typeface="Times New Roman" panose="02020603050405020304" pitchFamily="18" charset="0"/>
              </a:rPr>
              <a:t>いちご</a:t>
            </a:r>
            <a:r>
              <a:rPr lang="ja-JP"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は、農家での分類は野菜</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or </a:t>
            </a:r>
            <a:r>
              <a:rPr lang="ja-JP"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果物 どっち？</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F46B5356-4070-404B-B57F-27EC3FA0057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578428"/>
            <a:ext cx="6557554" cy="5138058"/>
          </a:xfrm>
          <a:prstGeom prst="rect">
            <a:avLst/>
          </a:prstGeom>
          <a:noFill/>
          <a:ln>
            <a:noFill/>
          </a:ln>
        </p:spPr>
      </p:pic>
    </p:spTree>
    <p:extLst>
      <p:ext uri="{BB962C8B-B14F-4D97-AF65-F5344CB8AC3E}">
        <p14:creationId xmlns:p14="http://schemas.microsoft.com/office/powerpoint/2010/main" val="1406246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139744" y="303505"/>
            <a:ext cx="6235744" cy="6716488"/>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２のヒント</a:t>
            </a:r>
            <a:endParaRPr lang="en-US"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いちご狩りに行った</a:t>
            </a:r>
            <a:endPar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ことがある人は</a:t>
            </a:r>
            <a:endPar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きっと見たことが</a:t>
            </a:r>
            <a:endPar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ありますよね。</a:t>
            </a:r>
            <a:endPar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さて、草と木の</a:t>
            </a:r>
            <a:endPar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どちらでしょうか？</a:t>
            </a:r>
          </a:p>
        </p:txBody>
      </p:sp>
      <p:pic>
        <p:nvPicPr>
          <p:cNvPr id="4" name="図 3">
            <a:extLst>
              <a:ext uri="{FF2B5EF4-FFF2-40B4-BE49-F238E27FC236}">
                <a16:creationId xmlns:a16="http://schemas.microsoft.com/office/drawing/2014/main" id="{06FC0FA8-DF9B-4F08-8CA0-9E69222132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77581" y="303505"/>
            <a:ext cx="6235745" cy="6250986"/>
          </a:xfrm>
          <a:prstGeom prst="rect">
            <a:avLst/>
          </a:prstGeom>
          <a:noFill/>
          <a:ln>
            <a:noFill/>
          </a:ln>
        </p:spPr>
      </p:pic>
    </p:spTree>
    <p:extLst>
      <p:ext uri="{BB962C8B-B14F-4D97-AF65-F5344CB8AC3E}">
        <p14:creationId xmlns:p14="http://schemas.microsoft.com/office/powerpoint/2010/main" val="3570893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２の答え</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正解は</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野菜！</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字幕 2">
            <a:extLst>
              <a:ext uri="{FF2B5EF4-FFF2-40B4-BE49-F238E27FC236}">
                <a16:creationId xmlns:a16="http://schemas.microsoft.com/office/drawing/2014/main" id="{D254BA40-03FE-4FDF-9010-B17272709E63}"/>
              </a:ext>
            </a:extLst>
          </p:cNvPr>
          <p:cNvSpPr txBox="1">
            <a:spLocks/>
          </p:cNvSpPr>
          <p:nvPr/>
        </p:nvSpPr>
        <p:spPr>
          <a:xfrm>
            <a:off x="162559" y="1776549"/>
            <a:ext cx="6368870" cy="49399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600" b="1" kern="100" dirty="0">
                <a:latin typeface="游明朝" panose="02020400000000000000" pitchFamily="18" charset="-128"/>
                <a:ea typeface="HG丸ｺﾞｼｯｸM-PRO" panose="020F0600000000000000" pitchFamily="50" charset="-128"/>
                <a:cs typeface="Times New Roman" panose="02020603050405020304" pitchFamily="18" charset="0"/>
              </a:rPr>
              <a:t>いちごは植物学上では、</a:t>
            </a:r>
            <a:endParaRPr lang="en-US" altLang="ja-JP" sz="36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600" b="1" kern="100" dirty="0">
                <a:latin typeface="游明朝" panose="02020400000000000000" pitchFamily="18" charset="-128"/>
                <a:ea typeface="HG丸ｺﾞｼｯｸM-PRO" panose="020F0600000000000000" pitchFamily="50" charset="-128"/>
                <a:cs typeface="Times New Roman" panose="02020603050405020304" pitchFamily="18" charset="0"/>
              </a:rPr>
              <a:t>草（草本性植物）よって</a:t>
            </a:r>
            <a:endParaRPr lang="en-US" altLang="ja-JP" sz="36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600" b="1" kern="100" dirty="0">
                <a:latin typeface="游明朝" panose="02020400000000000000" pitchFamily="18" charset="-128"/>
                <a:ea typeface="HG丸ｺﾞｼｯｸM-PRO" panose="020F0600000000000000" pitchFamily="50" charset="-128"/>
                <a:cs typeface="Times New Roman" panose="02020603050405020304" pitchFamily="18" charset="0"/>
              </a:rPr>
              <a:t>農家では野菜に分類されます。</a:t>
            </a:r>
          </a:p>
          <a:p>
            <a:pPr algn="l"/>
            <a:endParaRPr lang="ja-JP" altLang="en-US" sz="36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600" b="1" kern="100" dirty="0">
                <a:latin typeface="游明朝" panose="02020400000000000000" pitchFamily="18" charset="-128"/>
                <a:ea typeface="HG丸ｺﾞｼｯｸM-PRO" panose="020F0600000000000000" pitchFamily="50" charset="-128"/>
                <a:cs typeface="Times New Roman" panose="02020603050405020304" pitchFamily="18" charset="0"/>
              </a:rPr>
              <a:t>「いやいや！いちごは、果物でしょ？」そんな声が聞こえますが、今回の問題は、</a:t>
            </a:r>
            <a:endParaRPr lang="en-US" altLang="ja-JP" sz="36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600" b="1" kern="100" dirty="0">
                <a:latin typeface="游明朝" panose="02020400000000000000" pitchFamily="18" charset="-128"/>
                <a:ea typeface="HG丸ｺﾞｼｯｸM-PRO" panose="020F0600000000000000" pitchFamily="50" charset="-128"/>
                <a:cs typeface="Times New Roman" panose="02020603050405020304" pitchFamily="18" charset="0"/>
              </a:rPr>
              <a:t>農家での分類です。</a:t>
            </a:r>
          </a:p>
        </p:txBody>
      </p:sp>
      <p:pic>
        <p:nvPicPr>
          <p:cNvPr id="8" name="図 7">
            <a:extLst>
              <a:ext uri="{FF2B5EF4-FFF2-40B4-BE49-F238E27FC236}">
                <a16:creationId xmlns:a16="http://schemas.microsoft.com/office/drawing/2014/main" id="{F7D7F1EA-705E-431C-AA06-206862EB70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31429" y="1578428"/>
            <a:ext cx="5282066" cy="4939937"/>
          </a:xfrm>
          <a:prstGeom prst="rect">
            <a:avLst/>
          </a:prstGeom>
          <a:noFill/>
          <a:ln>
            <a:noFill/>
          </a:ln>
        </p:spPr>
      </p:pic>
    </p:spTree>
    <p:extLst>
      <p:ext uri="{BB962C8B-B14F-4D97-AF65-F5344CB8AC3E}">
        <p14:creationId xmlns:p14="http://schemas.microsoft.com/office/powerpoint/2010/main" val="166427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図 3">
            <a:extLst>
              <a:ext uri="{FF2B5EF4-FFF2-40B4-BE49-F238E27FC236}">
                <a16:creationId xmlns:a16="http://schemas.microsoft.com/office/drawing/2014/main" id="{E0562669-09BF-4AE4-9BEB-20010502E641}"/>
              </a:ext>
            </a:extLst>
          </p:cNvPr>
          <p:cNvPicPr/>
          <p:nvPr/>
        </p:nvPicPr>
        <p:blipFill rotWithShape="1">
          <a:blip r:embed="rId2">
            <a:extLst>
              <a:ext uri="{28A0092B-C50C-407E-A947-70E740481C1C}">
                <a14:useLocalDpi xmlns:a14="http://schemas.microsoft.com/office/drawing/2010/main" val="0"/>
              </a:ext>
            </a:extLst>
          </a:blip>
          <a:srcRect l="5866" r="7975" b="1"/>
          <a:stretch/>
        </p:blipFill>
        <p:spPr bwMode="auto">
          <a:xfrm>
            <a:off x="20" y="10"/>
            <a:ext cx="6095980" cy="6857990"/>
          </a:xfrm>
          <a:prstGeom prst="rect">
            <a:avLst/>
          </a:prstGeom>
          <a:noFill/>
        </p:spPr>
      </p:pic>
      <p:pic>
        <p:nvPicPr>
          <p:cNvPr id="5" name="図 4">
            <a:extLst>
              <a:ext uri="{FF2B5EF4-FFF2-40B4-BE49-F238E27FC236}">
                <a16:creationId xmlns:a16="http://schemas.microsoft.com/office/drawing/2014/main" id="{135E9186-B1E3-4204-A9E2-CCE9960BDEE5}"/>
              </a:ext>
            </a:extLst>
          </p:cNvPr>
          <p:cNvPicPr/>
          <p:nvPr/>
        </p:nvPicPr>
        <p:blipFill rotWithShape="1">
          <a:blip r:embed="rId3" cstate="print">
            <a:extLst>
              <a:ext uri="{28A0092B-C50C-407E-A947-70E740481C1C}">
                <a14:useLocalDpi xmlns:a14="http://schemas.microsoft.com/office/drawing/2010/main" val="0"/>
              </a:ext>
            </a:extLst>
          </a:blip>
          <a:srcRect l="16666" r="24000" b="-1"/>
          <a:stretch/>
        </p:blipFill>
        <p:spPr bwMode="auto">
          <a:xfrm>
            <a:off x="6096000" y="10"/>
            <a:ext cx="6096000" cy="6857990"/>
          </a:xfrm>
          <a:prstGeom prst="rect">
            <a:avLst/>
          </a:prstGeom>
          <a:noFill/>
        </p:spPr>
      </p:pic>
      <p:sp>
        <p:nvSpPr>
          <p:cNvPr id="12" name="Rectangle 11">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4539992" y="2026920"/>
            <a:ext cx="3112016" cy="2804160"/>
          </a:xfrm>
          <a:noFill/>
        </p:spPr>
        <p:txBody>
          <a:bodyPr>
            <a:noAutofit/>
          </a:bodyPr>
          <a:lstStyle/>
          <a:p>
            <a:r>
              <a:rPr lang="ja-JP" altLang="en-US" sz="3200" dirty="0">
                <a:solidFill>
                  <a:srgbClr val="080808"/>
                </a:solidFill>
                <a:latin typeface="HG丸ｺﾞｼｯｸM-PRO" panose="020F0600000000000000" pitchFamily="50" charset="-128"/>
                <a:ea typeface="HG丸ｺﾞｼｯｸM-PRO" panose="020F0600000000000000" pitchFamily="50" charset="-128"/>
              </a:rPr>
              <a:t>第１問</a:t>
            </a:r>
            <a:endParaRPr lang="en-US" altLang="ja-JP" sz="3200" dirty="0">
              <a:solidFill>
                <a:srgbClr val="080808"/>
              </a:solidFill>
              <a:latin typeface="HG丸ｺﾞｼｯｸM-PRO" panose="020F0600000000000000" pitchFamily="50" charset="-128"/>
              <a:ea typeface="HG丸ｺﾞｼｯｸM-PRO" panose="020F0600000000000000" pitchFamily="50" charset="-128"/>
            </a:endParaRPr>
          </a:p>
          <a:p>
            <a:r>
              <a:rPr lang="ja-JP" altLang="en-US" sz="3200" dirty="0">
                <a:solidFill>
                  <a:srgbClr val="080808"/>
                </a:solidFill>
                <a:latin typeface="HG丸ｺﾞｼｯｸM-PRO" panose="020F0600000000000000" pitchFamily="50" charset="-128"/>
                <a:ea typeface="HG丸ｺﾞｼｯｸM-PRO" panose="020F0600000000000000" pitchFamily="50" charset="-128"/>
              </a:rPr>
              <a:t>野菜と果物の違いって？</a:t>
            </a:r>
            <a:endParaRPr lang="en-US" altLang="ja-JP" sz="3200" dirty="0">
              <a:solidFill>
                <a:srgbClr val="080808"/>
              </a:solidFill>
              <a:latin typeface="HG丸ｺﾞｼｯｸM-PRO" panose="020F0600000000000000" pitchFamily="50" charset="-128"/>
              <a:ea typeface="HG丸ｺﾞｼｯｸM-PRO" panose="020F0600000000000000" pitchFamily="50" charset="-128"/>
            </a:endParaRPr>
          </a:p>
          <a:p>
            <a:r>
              <a:rPr lang="ja-JP" altLang="en-US" sz="3200" dirty="0">
                <a:solidFill>
                  <a:srgbClr val="080808"/>
                </a:solidFill>
                <a:latin typeface="HG丸ｺﾞｼｯｸM-PRO" panose="020F0600000000000000" pitchFamily="50" charset="-128"/>
                <a:ea typeface="HG丸ｺﾞｼｯｸM-PRO" panose="020F0600000000000000" pitchFamily="50" charset="-128"/>
              </a:rPr>
              <a:t>とりあえず分類してみよう！</a:t>
            </a:r>
            <a:endParaRPr kumimoji="1" lang="ja-JP" altLang="en-US" sz="3200" dirty="0">
              <a:solidFill>
                <a:srgbClr val="080808"/>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2290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字幕 2">
            <a:extLst>
              <a:ext uri="{FF2B5EF4-FFF2-40B4-BE49-F238E27FC236}">
                <a16:creationId xmlns:a16="http://schemas.microsoft.com/office/drawing/2014/main" id="{D254BA40-03FE-4FDF-9010-B17272709E63}"/>
              </a:ext>
            </a:extLst>
          </p:cNvPr>
          <p:cNvSpPr txBox="1">
            <a:spLocks/>
          </p:cNvSpPr>
          <p:nvPr/>
        </p:nvSpPr>
        <p:spPr>
          <a:xfrm>
            <a:off x="35560" y="130629"/>
            <a:ext cx="12192000" cy="65967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みなさんご存知のようにスーパーでは果物に分類されていますよね</a:t>
            </a:r>
          </a:p>
          <a:p>
            <a:pPr algn="l"/>
            <a:endPar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ほとんどのスーパーで果物コーナーに陳列</a:t>
            </a:r>
          </a:p>
          <a:p>
            <a:pPr algn="l"/>
            <a:endPar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市場でも、果物に分類されています。</a:t>
            </a: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市場の相場表などをみても果物の</a:t>
            </a:r>
            <a:endPar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ほうに分類されています</a:t>
            </a:r>
          </a:p>
          <a:p>
            <a:pPr algn="l"/>
            <a:endPar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つまり、いちごは野菜？果物？と聞かれた</a:t>
            </a:r>
            <a:endPar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ら「農家（生産分野）での分類だと 野菜</a:t>
            </a: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市場（流通）やスーパー（消費）では 果物」</a:t>
            </a: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ということになります！！</a:t>
            </a:r>
          </a:p>
        </p:txBody>
      </p:sp>
      <p:pic>
        <p:nvPicPr>
          <p:cNvPr id="7" name="図 6">
            <a:extLst>
              <a:ext uri="{FF2B5EF4-FFF2-40B4-BE49-F238E27FC236}">
                <a16:creationId xmlns:a16="http://schemas.microsoft.com/office/drawing/2014/main" id="{E06808E0-6A84-4242-8BB3-1F82F5BFC2E7}"/>
              </a:ext>
            </a:extLst>
          </p:cNvPr>
          <p:cNvPicPr/>
          <p:nvPr/>
        </p:nvPicPr>
        <p:blipFill rotWithShape="1">
          <a:blip r:embed="rId2">
            <a:extLst>
              <a:ext uri="{28A0092B-C50C-407E-A947-70E740481C1C}">
                <a14:useLocalDpi xmlns:a14="http://schemas.microsoft.com/office/drawing/2010/main" val="0"/>
              </a:ext>
            </a:extLst>
          </a:blip>
          <a:srcRect l="27429" b="26095"/>
          <a:stretch/>
        </p:blipFill>
        <p:spPr bwMode="auto">
          <a:xfrm>
            <a:off x="7884706" y="564752"/>
            <a:ext cx="4342854" cy="3902745"/>
          </a:xfrm>
          <a:prstGeom prst="rect">
            <a:avLst/>
          </a:prstGeom>
          <a:noFill/>
          <a:ln>
            <a:noFill/>
          </a:ln>
          <a:extLst>
            <a:ext uri="{53640926-AAD7-44D8-BBD7-CCE9431645EC}">
              <a14:shadowObscured xmlns:a14="http://schemas.microsoft.com/office/drawing/2010/main"/>
            </a:ext>
          </a:extLst>
        </p:spPr>
      </p:pic>
      <p:pic>
        <p:nvPicPr>
          <p:cNvPr id="9" name="図 8">
            <a:extLst>
              <a:ext uri="{FF2B5EF4-FFF2-40B4-BE49-F238E27FC236}">
                <a16:creationId xmlns:a16="http://schemas.microsoft.com/office/drawing/2014/main" id="{239C10A3-B35E-45C6-A96C-2092B40798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78239" y="4144238"/>
            <a:ext cx="2773317" cy="2929980"/>
          </a:xfrm>
          <a:prstGeom prst="rect">
            <a:avLst/>
          </a:prstGeom>
          <a:noFill/>
          <a:ln>
            <a:noFill/>
          </a:ln>
        </p:spPr>
      </p:pic>
    </p:spTree>
    <p:extLst>
      <p:ext uri="{BB962C8B-B14F-4D97-AF65-F5344CB8AC3E}">
        <p14:creationId xmlns:p14="http://schemas.microsoft.com/office/powerpoint/2010/main" val="2759886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fontScale="92500"/>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３</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メロン</a:t>
            </a:r>
            <a:r>
              <a:rPr lang="ja-JP"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は、農家での分類は野菜</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or </a:t>
            </a:r>
            <a:r>
              <a:rPr lang="ja-JP"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果物 どっち？</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6ED0F5FB-DE1E-41B1-BD09-43724CFAAAF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1981" y="1473924"/>
            <a:ext cx="5528038" cy="5528808"/>
          </a:xfrm>
          <a:prstGeom prst="rect">
            <a:avLst/>
          </a:prstGeom>
          <a:noFill/>
          <a:ln>
            <a:noFill/>
          </a:ln>
        </p:spPr>
      </p:pic>
    </p:spTree>
    <p:extLst>
      <p:ext uri="{BB962C8B-B14F-4D97-AF65-F5344CB8AC3E}">
        <p14:creationId xmlns:p14="http://schemas.microsoft.com/office/powerpoint/2010/main" val="1773885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2"/>
            <a:ext cx="5425440" cy="6574973"/>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３のヒント</a:t>
            </a:r>
            <a:endParaRPr lang="en-US"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28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メロンの植物体はこちら→</a:t>
            </a:r>
          </a:p>
          <a:p>
            <a:r>
              <a:rPr lang="ja-JP" altLang="en-US" sz="28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メロンはウリ科の植物なので、</a:t>
            </a:r>
          </a:p>
          <a:p>
            <a:r>
              <a:rPr lang="ja-JP" altLang="en-US" sz="28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葉がキュウリやかぼちゃに</a:t>
            </a:r>
            <a:endParaRPr lang="en-US" altLang="ja-JP" sz="28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28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ソックリ！</a:t>
            </a:r>
          </a:p>
          <a:p>
            <a:endParaRPr lang="ja-JP" altLang="en-US" sz="28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28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と、いうことは</a:t>
            </a:r>
            <a:r>
              <a:rPr lang="en-US" altLang="ja-JP" sz="28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28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p>
          <a:p>
            <a:endPar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05195A48-0883-46DC-9D5A-781E2CF3C6B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6520" y="141512"/>
            <a:ext cx="4124234" cy="4071938"/>
          </a:xfrm>
          <a:prstGeom prst="rect">
            <a:avLst/>
          </a:prstGeom>
          <a:noFill/>
          <a:ln>
            <a:noFill/>
          </a:ln>
        </p:spPr>
      </p:pic>
      <p:pic>
        <p:nvPicPr>
          <p:cNvPr id="6" name="図 5">
            <a:extLst>
              <a:ext uri="{FF2B5EF4-FFF2-40B4-BE49-F238E27FC236}">
                <a16:creationId xmlns:a16="http://schemas.microsoft.com/office/drawing/2014/main" id="{A1B11275-5B22-4E86-98CE-3786DF7031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960" y="2444312"/>
            <a:ext cx="4327040" cy="4272173"/>
          </a:xfrm>
          <a:prstGeom prst="rect">
            <a:avLst/>
          </a:prstGeom>
          <a:noFill/>
          <a:ln>
            <a:noFill/>
          </a:ln>
        </p:spPr>
      </p:pic>
    </p:spTree>
    <p:extLst>
      <p:ext uri="{BB962C8B-B14F-4D97-AF65-F5344CB8AC3E}">
        <p14:creationId xmlns:p14="http://schemas.microsoft.com/office/powerpoint/2010/main" val="3354459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３の答え</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正解は</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野菜！</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字幕 2">
            <a:extLst>
              <a:ext uri="{FF2B5EF4-FFF2-40B4-BE49-F238E27FC236}">
                <a16:creationId xmlns:a16="http://schemas.microsoft.com/office/drawing/2014/main" id="{D254BA40-03FE-4FDF-9010-B17272709E63}"/>
              </a:ext>
            </a:extLst>
          </p:cNvPr>
          <p:cNvSpPr txBox="1">
            <a:spLocks/>
          </p:cNvSpPr>
          <p:nvPr/>
        </p:nvSpPr>
        <p:spPr>
          <a:xfrm>
            <a:off x="162559" y="1578428"/>
            <a:ext cx="11901111" cy="5138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　メロンは植物学上では草（草本性植物）。よって農家では野菜に分類されます。</a:t>
            </a: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　 いちごと同じく市場では果物です。スーパーでも果物に分類されていますね。</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　　　　　　　　　　　　　　　スイカもメロンと</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　　　　　　　　　　　　　　　　　  同じく</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　　　　　　　　　　　　　　　　　農家では</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　　　　　　　　　　　　　　　　　　野菜</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　　　　　　　　　　　　　　　市場やスーパーでは</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　　　　　　　　　　　　　　　　　果物です</a:t>
            </a:r>
          </a:p>
        </p:txBody>
      </p:sp>
      <p:pic>
        <p:nvPicPr>
          <p:cNvPr id="8" name="図 7">
            <a:extLst>
              <a:ext uri="{FF2B5EF4-FFF2-40B4-BE49-F238E27FC236}">
                <a16:creationId xmlns:a16="http://schemas.microsoft.com/office/drawing/2014/main" id="{AAF38E82-A73D-448D-973D-2550EC0401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5760" y="2439986"/>
            <a:ext cx="4147956" cy="4418013"/>
          </a:xfrm>
          <a:prstGeom prst="rect">
            <a:avLst/>
          </a:prstGeom>
          <a:noFill/>
          <a:ln>
            <a:noFill/>
          </a:ln>
        </p:spPr>
      </p:pic>
      <p:pic>
        <p:nvPicPr>
          <p:cNvPr id="9" name="図 8">
            <a:extLst>
              <a:ext uri="{FF2B5EF4-FFF2-40B4-BE49-F238E27FC236}">
                <a16:creationId xmlns:a16="http://schemas.microsoft.com/office/drawing/2014/main" id="{1BFFA5B0-DFBC-49E1-B23D-C3858418089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95169" y="2439987"/>
            <a:ext cx="4431060" cy="4276499"/>
          </a:xfrm>
          <a:prstGeom prst="rect">
            <a:avLst/>
          </a:prstGeom>
          <a:noFill/>
          <a:ln>
            <a:noFill/>
          </a:ln>
        </p:spPr>
      </p:pic>
    </p:spTree>
    <p:extLst>
      <p:ext uri="{BB962C8B-B14F-4D97-AF65-F5344CB8AC3E}">
        <p14:creationId xmlns:p14="http://schemas.microsoft.com/office/powerpoint/2010/main" val="2121487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fontScale="92500"/>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latin typeface="游明朝" panose="02020400000000000000" pitchFamily="18" charset="-128"/>
                <a:ea typeface="HG丸ｺﾞｼｯｸM-PRO" panose="020F0600000000000000" pitchFamily="50" charset="-128"/>
                <a:cs typeface="Times New Roman" panose="02020603050405020304" pitchFamily="18" charset="0"/>
              </a:rPr>
              <a:t>４</a:t>
            </a:r>
            <a:endParaRPr lang="en-US" altLang="ja-JP" sz="44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バナナ</a:t>
            </a:r>
            <a:r>
              <a:rPr lang="ja-JP"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は、農家での分類は野菜</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or </a:t>
            </a:r>
            <a:r>
              <a:rPr lang="ja-JP"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果物 どっち？</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4DEBB0E4-0B5D-45BF-A2E7-2C42EEDEFF6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4938" y="1578428"/>
            <a:ext cx="6102123" cy="6097951"/>
          </a:xfrm>
          <a:prstGeom prst="rect">
            <a:avLst/>
          </a:prstGeom>
          <a:noFill/>
          <a:ln>
            <a:noFill/>
          </a:ln>
        </p:spPr>
      </p:pic>
    </p:spTree>
    <p:extLst>
      <p:ext uri="{BB962C8B-B14F-4D97-AF65-F5344CB8AC3E}">
        <p14:creationId xmlns:p14="http://schemas.microsoft.com/office/powerpoint/2010/main" val="1522124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2"/>
            <a:ext cx="5425440" cy="6574973"/>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４のヒント</a:t>
            </a:r>
            <a:endParaRPr lang="en-US"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バナナが成っているところ見たことありますか？</a:t>
            </a: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私は写真でしか見たことないけど</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草なのかな？</a:t>
            </a:r>
            <a:endPar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木なのかな？</a:t>
            </a:r>
          </a:p>
        </p:txBody>
      </p:sp>
      <p:pic>
        <p:nvPicPr>
          <p:cNvPr id="4" name="図 3">
            <a:extLst>
              <a:ext uri="{FF2B5EF4-FFF2-40B4-BE49-F238E27FC236}">
                <a16:creationId xmlns:a16="http://schemas.microsoft.com/office/drawing/2014/main" id="{792705F9-0C29-496F-B5C1-AF4BAE4D7C9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3747" y="502623"/>
            <a:ext cx="5981202" cy="5852750"/>
          </a:xfrm>
          <a:prstGeom prst="rect">
            <a:avLst/>
          </a:prstGeom>
          <a:noFill/>
          <a:ln>
            <a:noFill/>
          </a:ln>
        </p:spPr>
      </p:pic>
    </p:spTree>
    <p:extLst>
      <p:ext uri="{BB962C8B-B14F-4D97-AF65-F5344CB8AC3E}">
        <p14:creationId xmlns:p14="http://schemas.microsoft.com/office/powerpoint/2010/main" val="3628976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４の答え</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正解は</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野菜！</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字幕 2">
            <a:extLst>
              <a:ext uri="{FF2B5EF4-FFF2-40B4-BE49-F238E27FC236}">
                <a16:creationId xmlns:a16="http://schemas.microsoft.com/office/drawing/2014/main" id="{D254BA40-03FE-4FDF-9010-B17272709E63}"/>
              </a:ext>
            </a:extLst>
          </p:cNvPr>
          <p:cNvSpPr txBox="1">
            <a:spLocks/>
          </p:cNvSpPr>
          <p:nvPr/>
        </p:nvSpPr>
        <p:spPr>
          <a:xfrm>
            <a:off x="162560" y="1719942"/>
            <a:ext cx="7440023" cy="5138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800" b="1" kern="100" dirty="0">
                <a:latin typeface="游明朝" panose="02020400000000000000" pitchFamily="18" charset="-128"/>
                <a:ea typeface="HG丸ｺﾞｼｯｸM-PRO" panose="020F0600000000000000" pitchFamily="50" charset="-128"/>
                <a:cs typeface="Times New Roman" panose="02020603050405020304" pitchFamily="18" charset="0"/>
              </a:rPr>
              <a:t>バナナは植物学上では草（草本性植物）</a:t>
            </a:r>
          </a:p>
          <a:p>
            <a:pPr algn="l"/>
            <a:r>
              <a:rPr lang="ja-JP" altLang="en-US" sz="2800" b="1" kern="100" dirty="0">
                <a:latin typeface="游明朝" panose="02020400000000000000" pitchFamily="18" charset="-128"/>
                <a:ea typeface="HG丸ｺﾞｼｯｸM-PRO" panose="020F0600000000000000" pitchFamily="50" charset="-128"/>
                <a:cs typeface="Times New Roman" panose="02020603050405020304" pitchFamily="18" charset="0"/>
              </a:rPr>
              <a:t>よって農家では野菜に分類されます。</a:t>
            </a:r>
          </a:p>
          <a:p>
            <a:pPr algn="l"/>
            <a:r>
              <a:rPr lang="ja-JP" altLang="en-US" sz="2800" b="1" kern="100" dirty="0">
                <a:latin typeface="游明朝" panose="02020400000000000000" pitchFamily="18" charset="-128"/>
                <a:ea typeface="HG丸ｺﾞｼｯｸM-PRO" panose="020F0600000000000000" pitchFamily="50" charset="-128"/>
                <a:cs typeface="Times New Roman" panose="02020603050405020304" pitchFamily="18" charset="0"/>
              </a:rPr>
              <a:t>「え？さっきの写真、バナナって木に成ってない？」と思う人多いですよね！</a:t>
            </a:r>
          </a:p>
          <a:p>
            <a:pPr algn="l"/>
            <a:r>
              <a:rPr lang="ja-JP" altLang="en-US" sz="2800" b="1" kern="100" dirty="0">
                <a:latin typeface="游明朝" panose="02020400000000000000" pitchFamily="18" charset="-128"/>
                <a:ea typeface="HG丸ｺﾞｼｯｸM-PRO" panose="020F0600000000000000" pitchFamily="50" charset="-128"/>
                <a:cs typeface="Times New Roman" panose="02020603050405020304" pitchFamily="18" charset="0"/>
              </a:rPr>
              <a:t>実は、あの木に見える部分は「偽茎」とよばれる茎なんです</a:t>
            </a:r>
            <a:r>
              <a:rPr lang="en-US" altLang="ja-JP" sz="2800" b="1" kern="100" dirty="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2800" b="1" kern="100" dirty="0">
                <a:latin typeface="游明朝" panose="02020400000000000000" pitchFamily="18" charset="-128"/>
                <a:ea typeface="HG丸ｺﾞｼｯｸM-PRO" panose="020F0600000000000000" pitchFamily="50" charset="-128"/>
                <a:cs typeface="Times New Roman" panose="02020603050405020304" pitchFamily="18" charset="0"/>
              </a:rPr>
              <a:t>葉っぱがいくつも重なり合って木のような茎になってます。よって、バナナは草本性植物　つまり 野菜 に分類されます。</a:t>
            </a:r>
          </a:p>
          <a:p>
            <a:pPr algn="l"/>
            <a:r>
              <a:rPr lang="ja-JP" altLang="en-US" sz="2800" b="1" kern="100" dirty="0">
                <a:latin typeface="游明朝" panose="02020400000000000000" pitchFamily="18" charset="-128"/>
                <a:ea typeface="HG丸ｺﾞｼｯｸM-PRO" panose="020F0600000000000000" pitchFamily="50" charset="-128"/>
                <a:cs typeface="Times New Roman" panose="02020603050405020304" pitchFamily="18" charset="0"/>
              </a:rPr>
              <a:t>でもご存知のように市場やスーパーでは果物 に分類されていますよね？？？</a:t>
            </a:r>
          </a:p>
        </p:txBody>
      </p:sp>
      <p:pic>
        <p:nvPicPr>
          <p:cNvPr id="8" name="図 7">
            <a:extLst>
              <a:ext uri="{FF2B5EF4-FFF2-40B4-BE49-F238E27FC236}">
                <a16:creationId xmlns:a16="http://schemas.microsoft.com/office/drawing/2014/main" id="{32C1B460-B47A-4E91-A35C-27357056459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09560" y="2118733"/>
            <a:ext cx="4001589" cy="4057448"/>
          </a:xfrm>
          <a:prstGeom prst="rect">
            <a:avLst/>
          </a:prstGeom>
          <a:noFill/>
          <a:ln>
            <a:noFill/>
          </a:ln>
        </p:spPr>
      </p:pic>
    </p:spTree>
    <p:extLst>
      <p:ext uri="{BB962C8B-B14F-4D97-AF65-F5344CB8AC3E}">
        <p14:creationId xmlns:p14="http://schemas.microsoft.com/office/powerpoint/2010/main" val="4137408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6716486"/>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５</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0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パパイヤ</a:t>
            </a:r>
            <a:r>
              <a:rPr lang="ja-JP" altLang="ja-JP" sz="40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は、農家での分類は野菜</a:t>
            </a:r>
            <a:r>
              <a:rPr lang="en-US" altLang="ja-JP" sz="40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or </a:t>
            </a:r>
            <a:r>
              <a:rPr lang="ja-JP" altLang="ja-JP" sz="40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果物 どっち？</a:t>
            </a:r>
            <a:endParaRPr lang="en-US" altLang="ja-JP" sz="40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endParaRPr lang="en-US" altLang="ja-JP" sz="4400"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endParaRPr lang="en-US" altLang="ja-JP" sz="4400"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44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ja-JP" sz="18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パパイヤがなっている様子→</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4338" name="Picture 2" descr="パパイヤ点のイラスト素材／クリップアート素材／マンガ素材／アイコン素材 - Getty Images">
            <a:extLst>
              <a:ext uri="{FF2B5EF4-FFF2-40B4-BE49-F238E27FC236}">
                <a16:creationId xmlns:a16="http://schemas.microsoft.com/office/drawing/2014/main" id="{5ECC960A-6116-44F2-8B53-8734E3946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20" y="1637755"/>
            <a:ext cx="5063490" cy="5063490"/>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ACF5F6D1-8643-4415-86EE-2687A0E374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5977" y="2335531"/>
            <a:ext cx="3015343" cy="2884714"/>
          </a:xfrm>
          <a:prstGeom prst="rect">
            <a:avLst/>
          </a:prstGeom>
          <a:noFill/>
          <a:ln>
            <a:noFill/>
          </a:ln>
        </p:spPr>
      </p:pic>
    </p:spTree>
    <p:extLst>
      <p:ext uri="{BB962C8B-B14F-4D97-AF65-F5344CB8AC3E}">
        <p14:creationId xmlns:p14="http://schemas.microsoft.com/office/powerpoint/2010/main" val="3271019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５の答え</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正解は</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野菜！</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字幕 2">
            <a:extLst>
              <a:ext uri="{FF2B5EF4-FFF2-40B4-BE49-F238E27FC236}">
                <a16:creationId xmlns:a16="http://schemas.microsoft.com/office/drawing/2014/main" id="{D254BA40-03FE-4FDF-9010-B17272709E63}"/>
              </a:ext>
            </a:extLst>
          </p:cNvPr>
          <p:cNvSpPr txBox="1">
            <a:spLocks/>
          </p:cNvSpPr>
          <p:nvPr/>
        </p:nvSpPr>
        <p:spPr>
          <a:xfrm>
            <a:off x="200296" y="1685673"/>
            <a:ext cx="6984274" cy="5172327"/>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パパイヤは植物学上で草（草本性植物）　</a:t>
            </a: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よって農家では 野菜 です</a:t>
            </a:r>
          </a:p>
          <a:p>
            <a:pPr algn="l"/>
            <a:endPar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バナナと同じく、木のような茎なのです！</a:t>
            </a:r>
            <a:endPar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じっくり見ても木のようですが</a:t>
            </a:r>
            <a:r>
              <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汗</a:t>
            </a:r>
            <a:endPar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endPar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いちごやメロンは１</a:t>
            </a:r>
            <a:r>
              <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２年で植え替える</a:t>
            </a:r>
            <a:endPar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一年生、二年生と呼ばれる植物</a:t>
            </a: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一方、バナナやパパイヤは、同じ植物体が</a:t>
            </a:r>
            <a:endPar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何年も花を咲かせ実をつける多年生の植物</a:t>
            </a: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だから、茎がどんどん成長して木のように</a:t>
            </a:r>
            <a:endPar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見える太い茎になってるんです！</a:t>
            </a:r>
          </a:p>
        </p:txBody>
      </p:sp>
      <p:pic>
        <p:nvPicPr>
          <p:cNvPr id="8" name="図 7">
            <a:extLst>
              <a:ext uri="{FF2B5EF4-FFF2-40B4-BE49-F238E27FC236}">
                <a16:creationId xmlns:a16="http://schemas.microsoft.com/office/drawing/2014/main" id="{FF6C4DCD-7932-49B3-A9C1-0F35876AD9B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3219" y="1578428"/>
            <a:ext cx="5121729" cy="5019403"/>
          </a:xfrm>
          <a:prstGeom prst="rect">
            <a:avLst/>
          </a:prstGeom>
          <a:noFill/>
          <a:ln>
            <a:noFill/>
          </a:ln>
        </p:spPr>
      </p:pic>
    </p:spTree>
    <p:extLst>
      <p:ext uri="{BB962C8B-B14F-4D97-AF65-F5344CB8AC3E}">
        <p14:creationId xmlns:p14="http://schemas.microsoft.com/office/powerpoint/2010/main" val="3546674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５の答え</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正解は</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野菜！</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字幕 2">
            <a:extLst>
              <a:ext uri="{FF2B5EF4-FFF2-40B4-BE49-F238E27FC236}">
                <a16:creationId xmlns:a16="http://schemas.microsoft.com/office/drawing/2014/main" id="{D254BA40-03FE-4FDF-9010-B17272709E63}"/>
              </a:ext>
            </a:extLst>
          </p:cNvPr>
          <p:cNvSpPr txBox="1">
            <a:spLocks/>
          </p:cNvSpPr>
          <p:nvPr/>
        </p:nvSpPr>
        <p:spPr>
          <a:xfrm>
            <a:off x="440014" y="4676503"/>
            <a:ext cx="11295018" cy="218149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ちなみに、完熟パパイヤは市場でもスーパでも果物に分類されます。</a:t>
            </a:r>
            <a:endPar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青パパイヤは、市場では野菜でした。スーパーでは青果担当者に</a:t>
            </a:r>
            <a:endPar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よって違うんです！今回調査した青果売り場でも「パパイヤは完熟で</a:t>
            </a:r>
            <a:endPar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も（青）でも 果物」派と「完熟パパイヤは 果物、おかずになる未熟</a:t>
            </a:r>
            <a:endParaRPr lang="en-US" altLang="ja-JP" sz="30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000" b="1" kern="100" dirty="0">
                <a:latin typeface="游明朝" panose="02020400000000000000" pitchFamily="18" charset="-128"/>
                <a:ea typeface="HG丸ｺﾞｼｯｸM-PRO" panose="020F0600000000000000" pitchFamily="50" charset="-128"/>
                <a:cs typeface="Times New Roman" panose="02020603050405020304" pitchFamily="18" charset="0"/>
              </a:rPr>
              <a:t>（青）パパイヤは 野未熟菜」派に分かれました！</a:t>
            </a:r>
          </a:p>
        </p:txBody>
      </p:sp>
      <p:pic>
        <p:nvPicPr>
          <p:cNvPr id="5" name="図 4">
            <a:extLst>
              <a:ext uri="{FF2B5EF4-FFF2-40B4-BE49-F238E27FC236}">
                <a16:creationId xmlns:a16="http://schemas.microsoft.com/office/drawing/2014/main" id="{CE6AB62A-1E6D-46B1-80FF-04CF19E717F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9630" y="1149531"/>
            <a:ext cx="3448600" cy="3416083"/>
          </a:xfrm>
          <a:prstGeom prst="rect">
            <a:avLst/>
          </a:prstGeom>
          <a:noFill/>
          <a:ln>
            <a:noFill/>
          </a:ln>
        </p:spPr>
      </p:pic>
      <p:pic>
        <p:nvPicPr>
          <p:cNvPr id="6" name="図 5">
            <a:extLst>
              <a:ext uri="{FF2B5EF4-FFF2-40B4-BE49-F238E27FC236}">
                <a16:creationId xmlns:a16="http://schemas.microsoft.com/office/drawing/2014/main" id="{3A887DCA-0003-4F64-B997-740572A32C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17367" y="1361114"/>
            <a:ext cx="3235003" cy="3204500"/>
          </a:xfrm>
          <a:prstGeom prst="rect">
            <a:avLst/>
          </a:prstGeom>
          <a:noFill/>
          <a:ln>
            <a:noFill/>
          </a:ln>
        </p:spPr>
      </p:pic>
      <p:pic>
        <p:nvPicPr>
          <p:cNvPr id="7" name="図 6">
            <a:extLst>
              <a:ext uri="{FF2B5EF4-FFF2-40B4-BE49-F238E27FC236}">
                <a16:creationId xmlns:a16="http://schemas.microsoft.com/office/drawing/2014/main" id="{3C78FFE2-FDC9-4499-9F9C-0A74CDCAE7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44411" y="1692800"/>
            <a:ext cx="3916775" cy="2905578"/>
          </a:xfrm>
          <a:prstGeom prst="rect">
            <a:avLst/>
          </a:prstGeom>
          <a:noFill/>
          <a:ln>
            <a:noFill/>
          </a:ln>
        </p:spPr>
      </p:pic>
    </p:spTree>
    <p:extLst>
      <p:ext uri="{BB962C8B-B14F-4D97-AF65-F5344CB8AC3E}">
        <p14:creationId xmlns:p14="http://schemas.microsoft.com/office/powerpoint/2010/main" val="406801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93049D49-3526-4052-95FA-5B46D7EBBCBE}"/>
              </a:ext>
            </a:extLst>
          </p:cNvPr>
          <p:cNvGraphicFramePr>
            <a:graphicFrameLocks noGrp="1"/>
          </p:cNvGraphicFramePr>
          <p:nvPr>
            <p:extLst>
              <p:ext uri="{D42A27DB-BD31-4B8C-83A1-F6EECF244321}">
                <p14:modId xmlns:p14="http://schemas.microsoft.com/office/powerpoint/2010/main" val="3392871483"/>
              </p:ext>
            </p:extLst>
          </p:nvPr>
        </p:nvGraphicFramePr>
        <p:xfrm>
          <a:off x="789577" y="182154"/>
          <a:ext cx="10850880" cy="6493691"/>
        </p:xfrm>
        <a:graphic>
          <a:graphicData uri="http://schemas.openxmlformats.org/drawingml/2006/table">
            <a:tbl>
              <a:tblPr firstRow="1" firstCol="1" bandRow="1">
                <a:tableStyleId>{5C22544A-7EE6-4342-B048-85BDC9FD1C3A}</a:tableStyleId>
              </a:tblPr>
              <a:tblGrid>
                <a:gridCol w="5425440">
                  <a:extLst>
                    <a:ext uri="{9D8B030D-6E8A-4147-A177-3AD203B41FA5}">
                      <a16:colId xmlns:a16="http://schemas.microsoft.com/office/drawing/2014/main" val="2361665403"/>
                    </a:ext>
                  </a:extLst>
                </a:gridCol>
                <a:gridCol w="5425440">
                  <a:extLst>
                    <a:ext uri="{9D8B030D-6E8A-4147-A177-3AD203B41FA5}">
                      <a16:colId xmlns:a16="http://schemas.microsoft.com/office/drawing/2014/main" val="138679239"/>
                    </a:ext>
                  </a:extLst>
                </a:gridCol>
              </a:tblGrid>
              <a:tr h="806994">
                <a:tc>
                  <a:txBody>
                    <a:bodyPr/>
                    <a:lstStyle/>
                    <a:p>
                      <a:pPr algn="ctr"/>
                      <a:r>
                        <a:rPr lang="ja-JP" sz="4800" kern="100" dirty="0">
                          <a:solidFill>
                            <a:srgbClr val="FF0000"/>
                          </a:solidFill>
                          <a:effectLst/>
                          <a:latin typeface="HG丸ｺﾞｼｯｸM-PRO" panose="020F0600000000000000" pitchFamily="50" charset="-128"/>
                          <a:ea typeface="HG丸ｺﾞｼｯｸM-PRO" panose="020F0600000000000000" pitchFamily="50" charset="-128"/>
                        </a:rPr>
                        <a:t>野菜（やさい）</a:t>
                      </a:r>
                      <a:endParaRPr lang="ja-JP" sz="48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r>
                        <a:rPr lang="ja-JP" sz="4800" kern="100" dirty="0">
                          <a:solidFill>
                            <a:srgbClr val="FF0000"/>
                          </a:solidFill>
                          <a:effectLst/>
                          <a:latin typeface="HG丸ｺﾞｼｯｸM-PRO" panose="020F0600000000000000" pitchFamily="50" charset="-128"/>
                          <a:ea typeface="HG丸ｺﾞｼｯｸM-PRO" panose="020F0600000000000000" pitchFamily="50" charset="-128"/>
                        </a:rPr>
                        <a:t>果物（くだもの）</a:t>
                      </a:r>
                      <a:endParaRPr lang="ja-JP" sz="48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778770400"/>
                  </a:ext>
                </a:extLst>
              </a:tr>
              <a:tr h="5686697">
                <a:tc>
                  <a:txBody>
                    <a:bodyPr/>
                    <a:lstStyle/>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endParaRPr>
                    </a:p>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endParaRPr>
                    </a:p>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endParaRPr>
                    </a:p>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endParaRPr>
                    </a:p>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endParaRPr>
                    </a:p>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532183593"/>
                  </a:ext>
                </a:extLst>
              </a:tr>
            </a:tbl>
          </a:graphicData>
        </a:graphic>
      </p:graphicFrame>
    </p:spTree>
    <p:extLst>
      <p:ext uri="{BB962C8B-B14F-4D97-AF65-F5344CB8AC3E}">
        <p14:creationId xmlns:p14="http://schemas.microsoft.com/office/powerpoint/2010/main" val="2865239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6716486"/>
          </a:xfrm>
        </p:spPr>
        <p:txBody>
          <a:bodyPr>
            <a:normAutofit fontScale="70000" lnSpcReduction="20000"/>
          </a:bodyPr>
          <a:lstStyle/>
          <a:p>
            <a:r>
              <a:rPr lang="ja-JP" altLang="en-US" sz="69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ちょっとブレイク　　果実的野菜とは？</a:t>
            </a:r>
          </a:p>
          <a:p>
            <a:endPar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いちご、メロン、バナナ、パパイヤのように</a:t>
            </a:r>
            <a:endParaRPr lang="en-US"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分類学上は野菜なのに市場やスーパーでは</a:t>
            </a:r>
            <a:endParaRPr lang="en-US"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果物として扱われているものを</a:t>
            </a:r>
            <a:endParaRPr lang="en-US"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「果実的野菜」と呼びます。</a:t>
            </a:r>
          </a:p>
          <a:p>
            <a:pPr algn="l"/>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簡単に言うと</a:t>
            </a:r>
            <a:r>
              <a:rPr lang="en-US"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果実のように食べられている</a:t>
            </a:r>
            <a:endParaRPr lang="en-US"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野菜ってことですね！</a:t>
            </a:r>
          </a:p>
          <a:p>
            <a:pPr algn="l"/>
            <a:r>
              <a:rPr lang="ja-JP" altLang="en-US" sz="4400" b="1" kern="100" dirty="0">
                <a:latin typeface="游明朝" panose="02020400000000000000" pitchFamily="18" charset="-128"/>
                <a:ea typeface="HG丸ｺﾞｼｯｸM-PRO" panose="020F0600000000000000" pitchFamily="50" charset="-128"/>
                <a:cs typeface="Times New Roman" panose="02020603050405020304" pitchFamily="18" charset="0"/>
              </a:rPr>
              <a:t>逆に「野菜的果実」もあります　</a:t>
            </a:r>
          </a:p>
          <a:p>
            <a:pPr algn="l"/>
            <a:r>
              <a:rPr lang="ja-JP" altLang="en-US" sz="4400" b="1" kern="100" dirty="0">
                <a:latin typeface="游明朝" panose="02020400000000000000" pitchFamily="18" charset="-128"/>
                <a:ea typeface="HG丸ｺﾞｼｯｸM-PRO" panose="020F0600000000000000" pitchFamily="50" charset="-128"/>
                <a:cs typeface="Times New Roman" panose="02020603050405020304" pitchFamily="18" charset="0"/>
              </a:rPr>
              <a:t>これは野菜のように食べられている果物です。</a:t>
            </a:r>
            <a:endParaRPr lang="en-US" altLang="ja-JP" sz="44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endParaRPr lang="en-US"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＜果実的野菜のなかま＞</a:t>
            </a:r>
            <a:endParaRPr lang="en-US"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いちご、メロン、バナナ、パパイヤ</a:t>
            </a:r>
          </a:p>
          <a:p>
            <a:pPr algn="l"/>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スイカ、パイナップル、パッションフルーツ</a:t>
            </a:r>
          </a:p>
          <a:p>
            <a:pPr algn="l"/>
            <a:endPar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05DC6034-C5A2-4805-BF42-7D4B5666C916}"/>
              </a:ext>
            </a:extLst>
          </p:cNvPr>
          <p:cNvPicPr/>
          <p:nvPr/>
        </p:nvPicPr>
        <p:blipFill rotWithShape="1">
          <a:blip r:embed="rId2">
            <a:extLst>
              <a:ext uri="{28A0092B-C50C-407E-A947-70E740481C1C}">
                <a14:useLocalDpi xmlns:a14="http://schemas.microsoft.com/office/drawing/2010/main" val="0"/>
              </a:ext>
            </a:extLst>
          </a:blip>
          <a:srcRect t="18315" r="1196" b="21925"/>
          <a:stretch/>
        </p:blipFill>
        <p:spPr bwMode="auto">
          <a:xfrm>
            <a:off x="8219892" y="1956162"/>
            <a:ext cx="3841478" cy="2945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8707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a:bodyPr>
          <a:lstStyle/>
          <a:p>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問題６</a:t>
            </a:r>
          </a:p>
          <a:p>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レモンは農家での分類は野菜 </a:t>
            </a:r>
            <a:r>
              <a:rPr lang="en-US"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or </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果物 どっち？</a:t>
            </a:r>
          </a:p>
        </p:txBody>
      </p:sp>
      <p:pic>
        <p:nvPicPr>
          <p:cNvPr id="5" name="図 4" descr="Amazon | レモン果実エキス 10mL | 日本漢方医薬研究所 | 化粧品原料・原液 通販">
            <a:extLst>
              <a:ext uri="{FF2B5EF4-FFF2-40B4-BE49-F238E27FC236}">
                <a16:creationId xmlns:a16="http://schemas.microsoft.com/office/drawing/2014/main" id="{0826AAAA-05EB-47B3-A1C5-2E161D6ECD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47081" y="1593669"/>
            <a:ext cx="5569902" cy="5122817"/>
          </a:xfrm>
          <a:prstGeom prst="rect">
            <a:avLst/>
          </a:prstGeom>
          <a:noFill/>
          <a:ln>
            <a:noFill/>
          </a:ln>
        </p:spPr>
      </p:pic>
    </p:spTree>
    <p:extLst>
      <p:ext uri="{BB962C8B-B14F-4D97-AF65-F5344CB8AC3E}">
        <p14:creationId xmlns:p14="http://schemas.microsoft.com/office/powerpoint/2010/main" val="1154003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６の答え</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正解は</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果物</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字幕 2">
            <a:extLst>
              <a:ext uri="{FF2B5EF4-FFF2-40B4-BE49-F238E27FC236}">
                <a16:creationId xmlns:a16="http://schemas.microsoft.com/office/drawing/2014/main" id="{D254BA40-03FE-4FDF-9010-B17272709E63}"/>
              </a:ext>
            </a:extLst>
          </p:cNvPr>
          <p:cNvSpPr txBox="1">
            <a:spLocks/>
          </p:cNvSpPr>
          <p:nvPr/>
        </p:nvSpPr>
        <p:spPr>
          <a:xfrm>
            <a:off x="290889" y="4989488"/>
            <a:ext cx="11901111" cy="1868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レモンは、植物学上では木（木本性植物）農家では 果物に分類されます。</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デザートやジュースにしても美味しい。</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料理に乗せたり果汁をかけたりして食べられることもあるレモン！</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料理にも使われるレモンですが市場では 果物に分類されています。</a:t>
            </a:r>
          </a:p>
        </p:txBody>
      </p:sp>
      <p:pic>
        <p:nvPicPr>
          <p:cNvPr id="8" name="図 7">
            <a:extLst>
              <a:ext uri="{FF2B5EF4-FFF2-40B4-BE49-F238E27FC236}">
                <a16:creationId xmlns:a16="http://schemas.microsoft.com/office/drawing/2014/main" id="{98A0A77F-B618-456A-A532-D806F24475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91840" y="1578428"/>
            <a:ext cx="3759847" cy="3424984"/>
          </a:xfrm>
          <a:prstGeom prst="rect">
            <a:avLst/>
          </a:prstGeom>
          <a:noFill/>
          <a:ln>
            <a:noFill/>
          </a:ln>
        </p:spPr>
      </p:pic>
      <p:pic>
        <p:nvPicPr>
          <p:cNvPr id="9" name="図 8">
            <a:extLst>
              <a:ext uri="{FF2B5EF4-FFF2-40B4-BE49-F238E27FC236}">
                <a16:creationId xmlns:a16="http://schemas.microsoft.com/office/drawing/2014/main" id="{41D9AD0A-3A7A-40BB-8566-B507B4636FD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8670" y="1608012"/>
            <a:ext cx="3712085" cy="3381476"/>
          </a:xfrm>
          <a:prstGeom prst="rect">
            <a:avLst/>
          </a:prstGeom>
          <a:noFill/>
          <a:ln>
            <a:noFill/>
          </a:ln>
        </p:spPr>
      </p:pic>
      <p:pic>
        <p:nvPicPr>
          <p:cNvPr id="10" name="図 9">
            <a:extLst>
              <a:ext uri="{FF2B5EF4-FFF2-40B4-BE49-F238E27FC236}">
                <a16:creationId xmlns:a16="http://schemas.microsoft.com/office/drawing/2014/main" id="{8C99D0C6-663C-462E-8506-5F6C315D5C46}"/>
              </a:ext>
            </a:extLst>
          </p:cNvPr>
          <p:cNvPicPr/>
          <p:nvPr/>
        </p:nvPicPr>
        <p:blipFill rotWithShape="1">
          <a:blip r:embed="rId4">
            <a:extLst>
              <a:ext uri="{28A0092B-C50C-407E-A947-70E740481C1C}">
                <a14:useLocalDpi xmlns:a14="http://schemas.microsoft.com/office/drawing/2010/main" val="0"/>
              </a:ext>
            </a:extLst>
          </a:blip>
          <a:srcRect l="20517"/>
          <a:stretch/>
        </p:blipFill>
        <p:spPr bwMode="auto">
          <a:xfrm>
            <a:off x="8662772" y="1564505"/>
            <a:ext cx="2960558" cy="34249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8636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６の答え</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正解は</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果物</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字幕 2">
            <a:extLst>
              <a:ext uri="{FF2B5EF4-FFF2-40B4-BE49-F238E27FC236}">
                <a16:creationId xmlns:a16="http://schemas.microsoft.com/office/drawing/2014/main" id="{D254BA40-03FE-4FDF-9010-B17272709E63}"/>
              </a:ext>
            </a:extLst>
          </p:cNvPr>
          <p:cNvSpPr txBox="1">
            <a:spLocks/>
          </p:cNvSpPr>
          <p:nvPr/>
        </p:nvSpPr>
        <p:spPr>
          <a:xfrm>
            <a:off x="0" y="5250745"/>
            <a:ext cx="12192000" cy="186851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3200" b="1" kern="100" dirty="0">
                <a:latin typeface="游明朝" panose="02020400000000000000" pitchFamily="18" charset="-128"/>
                <a:ea typeface="HG丸ｺﾞｼｯｸM-PRO" panose="020F0600000000000000" pitchFamily="50" charset="-128"/>
                <a:cs typeface="Times New Roman" panose="02020603050405020304" pitchFamily="18" charset="0"/>
              </a:rPr>
              <a:t>スーパーでは果物コーナーにあったり野菜コーナーに置いてあったり</a:t>
            </a:r>
            <a:endParaRPr lang="en-US" altLang="ja-JP" sz="32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3200" b="1" kern="100" dirty="0">
                <a:latin typeface="游明朝" panose="02020400000000000000" pitchFamily="18" charset="-128"/>
                <a:ea typeface="HG丸ｺﾞｼｯｸM-PRO" panose="020F0600000000000000" pitchFamily="50" charset="-128"/>
                <a:cs typeface="Times New Roman" panose="02020603050405020304" pitchFamily="18" charset="0"/>
              </a:rPr>
              <a:t>青果担当者さんによってさまざま！</a:t>
            </a:r>
            <a:endParaRPr lang="en-US" altLang="ja-JP" sz="32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3200" b="1" kern="100" dirty="0">
                <a:latin typeface="游明朝" panose="02020400000000000000" pitchFamily="18" charset="-128"/>
                <a:ea typeface="HG丸ｺﾞｼｯｸM-PRO" panose="020F0600000000000000" pitchFamily="50" charset="-128"/>
                <a:cs typeface="Times New Roman" panose="02020603050405020304" pitchFamily="18" charset="0"/>
              </a:rPr>
              <a:t>みなさんの近くの青果店でも確認してみてくださいね！</a:t>
            </a:r>
          </a:p>
        </p:txBody>
      </p:sp>
      <p:pic>
        <p:nvPicPr>
          <p:cNvPr id="7" name="図 6">
            <a:extLst>
              <a:ext uri="{FF2B5EF4-FFF2-40B4-BE49-F238E27FC236}">
                <a16:creationId xmlns:a16="http://schemas.microsoft.com/office/drawing/2014/main" id="{724941AF-B6CD-4349-851D-22BF74FA01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3337" y="1578428"/>
            <a:ext cx="3882663" cy="3672317"/>
          </a:xfrm>
          <a:prstGeom prst="rect">
            <a:avLst/>
          </a:prstGeom>
          <a:noFill/>
          <a:ln>
            <a:noFill/>
          </a:ln>
        </p:spPr>
      </p:pic>
      <p:pic>
        <p:nvPicPr>
          <p:cNvPr id="11" name="図 10">
            <a:extLst>
              <a:ext uri="{FF2B5EF4-FFF2-40B4-BE49-F238E27FC236}">
                <a16:creationId xmlns:a16="http://schemas.microsoft.com/office/drawing/2014/main" id="{1E401295-1E0B-40D2-9BE1-3E342E15662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72125" y="1592841"/>
            <a:ext cx="3882663" cy="3672317"/>
          </a:xfrm>
          <a:prstGeom prst="rect">
            <a:avLst/>
          </a:prstGeom>
          <a:noFill/>
          <a:ln>
            <a:noFill/>
          </a:ln>
        </p:spPr>
      </p:pic>
    </p:spTree>
    <p:extLst>
      <p:ext uri="{BB962C8B-B14F-4D97-AF65-F5344CB8AC3E}">
        <p14:creationId xmlns:p14="http://schemas.microsoft.com/office/powerpoint/2010/main" val="2859548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７</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latin typeface="游明朝" panose="02020400000000000000" pitchFamily="18" charset="-128"/>
                <a:ea typeface="HG丸ｺﾞｼｯｸM-PRO" panose="020F0600000000000000" pitchFamily="50" charset="-128"/>
                <a:cs typeface="Times New Roman" panose="02020603050405020304" pitchFamily="18" charset="0"/>
              </a:rPr>
              <a:t>ゆず</a:t>
            </a:r>
            <a:r>
              <a:rPr lang="ja-JP"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は、農家での分類は野菜</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or </a:t>
            </a:r>
            <a:r>
              <a:rPr lang="ja-JP"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果物 どっち？</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050" name="Picture 2" descr="ゆずが解散や活動休止で北川悠仁が漫画家に専念？出馬や病気の可能性と2019のライブ活動も | Tanoseek!">
            <a:extLst>
              <a:ext uri="{FF2B5EF4-FFF2-40B4-BE49-F238E27FC236}">
                <a16:creationId xmlns:a16="http://schemas.microsoft.com/office/drawing/2014/main" id="{76D94064-E23D-4E69-AA08-57FF23D14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314" y="1474842"/>
            <a:ext cx="8784272" cy="524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639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７の答え</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正解は</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4400" kern="100" dirty="0">
                <a:latin typeface="游明朝" panose="02020400000000000000" pitchFamily="18" charset="-128"/>
                <a:ea typeface="HG丸ｺﾞｼｯｸM-PRO" panose="020F0600000000000000" pitchFamily="50" charset="-128"/>
                <a:cs typeface="Times New Roman" panose="02020603050405020304" pitchFamily="18" charset="0"/>
              </a:rPr>
              <a:t>果物</a:t>
            </a:r>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字幕 2">
            <a:extLst>
              <a:ext uri="{FF2B5EF4-FFF2-40B4-BE49-F238E27FC236}">
                <a16:creationId xmlns:a16="http://schemas.microsoft.com/office/drawing/2014/main" id="{D254BA40-03FE-4FDF-9010-B17272709E63}"/>
              </a:ext>
            </a:extLst>
          </p:cNvPr>
          <p:cNvSpPr txBox="1">
            <a:spLocks/>
          </p:cNvSpPr>
          <p:nvPr/>
        </p:nvSpPr>
        <p:spPr>
          <a:xfrm>
            <a:off x="162559" y="5486400"/>
            <a:ext cx="11901111" cy="12300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800" b="1" kern="100" dirty="0">
                <a:latin typeface="游明朝" panose="02020400000000000000" pitchFamily="18" charset="-128"/>
                <a:ea typeface="HG丸ｺﾞｼｯｸM-PRO" panose="020F0600000000000000" pitchFamily="50" charset="-128"/>
                <a:cs typeface="Times New Roman" panose="02020603050405020304" pitchFamily="18" charset="0"/>
              </a:rPr>
              <a:t>ゆずは、植物学上では木（木本性植物）農家では 果物に分類されます。</a:t>
            </a:r>
          </a:p>
          <a:p>
            <a:r>
              <a:rPr lang="ja-JP" altLang="en-US" sz="2800" b="1" kern="100" dirty="0">
                <a:latin typeface="游明朝" panose="02020400000000000000" pitchFamily="18" charset="-128"/>
                <a:ea typeface="HG丸ｺﾞｼｯｸM-PRO" panose="020F0600000000000000" pitchFamily="50" charset="-128"/>
                <a:cs typeface="Times New Roman" panose="02020603050405020304" pitchFamily="18" charset="0"/>
              </a:rPr>
              <a:t>レモンと同じ柑橘類のゆずも植物学上はレモンと同じ木本性植物です。</a:t>
            </a:r>
          </a:p>
        </p:txBody>
      </p:sp>
      <p:pic>
        <p:nvPicPr>
          <p:cNvPr id="8" name="図 7">
            <a:extLst>
              <a:ext uri="{FF2B5EF4-FFF2-40B4-BE49-F238E27FC236}">
                <a16:creationId xmlns:a16="http://schemas.microsoft.com/office/drawing/2014/main" id="{4BE79B65-62A8-4BD8-B0A1-E85F640E32A8}"/>
              </a:ext>
            </a:extLst>
          </p:cNvPr>
          <p:cNvPicPr/>
          <p:nvPr/>
        </p:nvPicPr>
        <p:blipFill rotWithShape="1">
          <a:blip r:embed="rId2">
            <a:extLst>
              <a:ext uri="{28A0092B-C50C-407E-A947-70E740481C1C}">
                <a14:useLocalDpi xmlns:a14="http://schemas.microsoft.com/office/drawing/2010/main" val="0"/>
              </a:ext>
            </a:extLst>
          </a:blip>
          <a:srcRect l="-1699" t="16765" r="1699" b="19238"/>
          <a:stretch/>
        </p:blipFill>
        <p:spPr bwMode="auto">
          <a:xfrm>
            <a:off x="290887" y="1578428"/>
            <a:ext cx="6786881" cy="3907972"/>
          </a:xfrm>
          <a:prstGeom prst="rect">
            <a:avLst/>
          </a:prstGeom>
          <a:noFill/>
          <a:ln>
            <a:noFill/>
          </a:ln>
          <a:extLst>
            <a:ext uri="{53640926-AAD7-44D8-BBD7-CCE9431645EC}">
              <a14:shadowObscured xmlns:a14="http://schemas.microsoft.com/office/drawing/2010/main"/>
            </a:ext>
          </a:extLst>
        </p:spPr>
      </p:pic>
      <p:pic>
        <p:nvPicPr>
          <p:cNvPr id="9" name="図 8">
            <a:extLst>
              <a:ext uri="{FF2B5EF4-FFF2-40B4-BE49-F238E27FC236}">
                <a16:creationId xmlns:a16="http://schemas.microsoft.com/office/drawing/2014/main" id="{AD0DF2D3-8932-4292-BE66-E9689869157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079" y="1602377"/>
            <a:ext cx="4145280" cy="3907972"/>
          </a:xfrm>
          <a:prstGeom prst="rect">
            <a:avLst/>
          </a:prstGeom>
          <a:noFill/>
          <a:ln>
            <a:noFill/>
          </a:ln>
        </p:spPr>
      </p:pic>
    </p:spTree>
    <p:extLst>
      <p:ext uri="{BB962C8B-B14F-4D97-AF65-F5344CB8AC3E}">
        <p14:creationId xmlns:p14="http://schemas.microsoft.com/office/powerpoint/2010/main" val="1890673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3"/>
            <a:ext cx="8464731" cy="6912429"/>
          </a:xfrm>
        </p:spPr>
        <p:txBody>
          <a:bodyPr>
            <a:normAutofit/>
          </a:bodyPr>
          <a:lstStyle/>
          <a:p>
            <a:r>
              <a:rPr lang="ja-JP" altLang="en-US"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簡単すぎる！と思いましたか？</a:t>
            </a:r>
            <a:endParaRPr lang="en-US" altLang="ja-JP"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そんなあなたはもう立派な植物マニアです。</a:t>
            </a:r>
            <a:endParaRPr lang="en-US" altLang="ja-JP"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あれ？でも、スーパーの果物のコーナーに</a:t>
            </a:r>
            <a:endParaRPr lang="en-US" altLang="ja-JP"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置いてありましたっけ？</a:t>
            </a:r>
          </a:p>
          <a:p>
            <a:r>
              <a:rPr lang="ja-JP" altLang="en-US"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ゆずは食事の薬味として使われることが多い</a:t>
            </a:r>
            <a:endParaRPr lang="en-US" altLang="ja-JP"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柑橘類なのです。でも市場の相場表をみると、</a:t>
            </a:r>
            <a:endParaRPr lang="en-US" altLang="ja-JP"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なんと！野菜のほうに分類されています</a:t>
            </a:r>
          </a:p>
          <a:p>
            <a:endParaRPr lang="ja-JP" altLang="en-US"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ゆず同様、かぼすやすだちも農家では果物。</a:t>
            </a:r>
          </a:p>
          <a:p>
            <a:r>
              <a:rPr lang="ja-JP" altLang="en-US"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市場やスーパーでは野菜に分類されるんです。</a:t>
            </a:r>
          </a:p>
          <a:p>
            <a:r>
              <a:rPr lang="ja-JP" altLang="en-US"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これで、ゆずやすだちを買いに行くときに</a:t>
            </a:r>
            <a:endParaRPr lang="en-US" altLang="ja-JP"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32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迷ったり、悩んだりしなくてみますね！</a:t>
            </a:r>
          </a:p>
        </p:txBody>
      </p:sp>
      <p:pic>
        <p:nvPicPr>
          <p:cNvPr id="6" name="図 5">
            <a:extLst>
              <a:ext uri="{FF2B5EF4-FFF2-40B4-BE49-F238E27FC236}">
                <a16:creationId xmlns:a16="http://schemas.microsoft.com/office/drawing/2014/main" id="{1CAD838A-D494-402C-B8DA-C34F7578217D}"/>
              </a:ext>
            </a:extLst>
          </p:cNvPr>
          <p:cNvPicPr/>
          <p:nvPr/>
        </p:nvPicPr>
        <p:blipFill rotWithShape="1">
          <a:blip r:embed="rId2">
            <a:extLst>
              <a:ext uri="{28A0092B-C50C-407E-A947-70E740481C1C}">
                <a14:useLocalDpi xmlns:a14="http://schemas.microsoft.com/office/drawing/2010/main" val="0"/>
              </a:ext>
            </a:extLst>
          </a:blip>
          <a:srcRect l="23755"/>
          <a:stretch/>
        </p:blipFill>
        <p:spPr bwMode="auto">
          <a:xfrm>
            <a:off x="8203475" y="422411"/>
            <a:ext cx="3988525" cy="6030640"/>
          </a:xfrm>
          <a:prstGeom prst="rect">
            <a:avLst/>
          </a:prstGeom>
          <a:noFill/>
          <a:ln>
            <a:noFill/>
          </a:ln>
        </p:spPr>
      </p:pic>
    </p:spTree>
    <p:extLst>
      <p:ext uri="{BB962C8B-B14F-4D97-AF65-F5344CB8AC3E}">
        <p14:creationId xmlns:p14="http://schemas.microsoft.com/office/powerpoint/2010/main" val="1551139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901F083-2A3D-4682-BFD2-26A0178E5D7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3085" y="653142"/>
            <a:ext cx="7445829" cy="7132320"/>
          </a:xfrm>
          <a:prstGeom prst="rect">
            <a:avLst/>
          </a:prstGeom>
          <a:noFill/>
          <a:ln>
            <a:noFill/>
          </a:ln>
        </p:spPr>
      </p:pic>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fontScale="92500"/>
          </a:bodyPr>
          <a:lstStyle/>
          <a:p>
            <a:r>
              <a:rPr lang="ja-JP" altLang="ja-JP"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８</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アボカド</a:t>
            </a:r>
            <a:r>
              <a:rPr lang="ja-JP"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は、農家での分類は野菜</a:t>
            </a:r>
            <a:r>
              <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or </a:t>
            </a:r>
            <a:r>
              <a:rPr lang="ja-JP"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果物 どっち？</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72679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2299063"/>
            <a:ext cx="5425440" cy="2978331"/>
          </a:xfrm>
        </p:spPr>
        <p:txBody>
          <a:bodyPr>
            <a:normAutofit/>
          </a:bodyPr>
          <a:lstStyle/>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サラダなどで食べると美味しいアボカド</a:t>
            </a: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農家ではどちらに</a:t>
            </a:r>
            <a:endParaRPr lang="en-US" altLang="ja-JP" sz="44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44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なるのかな？</a:t>
            </a:r>
          </a:p>
        </p:txBody>
      </p:sp>
      <p:pic>
        <p:nvPicPr>
          <p:cNvPr id="4" name="図 3">
            <a:extLst>
              <a:ext uri="{FF2B5EF4-FFF2-40B4-BE49-F238E27FC236}">
                <a16:creationId xmlns:a16="http://schemas.microsoft.com/office/drawing/2014/main" id="{A8F1026A-0C48-425B-AD17-BC968CD151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948857">
            <a:off x="6384403" y="566458"/>
            <a:ext cx="5870109" cy="5725084"/>
          </a:xfrm>
          <a:prstGeom prst="rect">
            <a:avLst/>
          </a:prstGeom>
          <a:noFill/>
          <a:ln>
            <a:noFill/>
          </a:ln>
        </p:spPr>
      </p:pic>
    </p:spTree>
    <p:extLst>
      <p:ext uri="{BB962C8B-B14F-4D97-AF65-F5344CB8AC3E}">
        <p14:creationId xmlns:p14="http://schemas.microsoft.com/office/powerpoint/2010/main" val="4132081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1436914"/>
          </a:xfrm>
        </p:spPr>
        <p:txBody>
          <a:bodyPr>
            <a:normAutofit/>
          </a:bodyPr>
          <a:lstStyle/>
          <a:p>
            <a:r>
              <a:rPr lang="ja-JP" altLang="ja-JP" sz="4400" b="1" kern="100">
                <a:effectLst/>
                <a:latin typeface="游明朝" panose="02020400000000000000" pitchFamily="18" charset="-128"/>
                <a:ea typeface="HG丸ｺﾞｼｯｸM-PRO" panose="020F0600000000000000" pitchFamily="50" charset="-128"/>
                <a:cs typeface="Times New Roman" panose="02020603050405020304" pitchFamily="18" charset="0"/>
              </a:rPr>
              <a:t>問題</a:t>
            </a:r>
            <a:r>
              <a:rPr lang="ja-JP" altLang="en-US" sz="4400" b="1" kern="100">
                <a:effectLst/>
                <a:latin typeface="游明朝" panose="02020400000000000000" pitchFamily="18" charset="-128"/>
                <a:ea typeface="HG丸ｺﾞｼｯｸM-PRO" panose="020F0600000000000000" pitchFamily="50" charset="-128"/>
                <a:cs typeface="Times New Roman" panose="02020603050405020304" pitchFamily="18" charset="0"/>
              </a:rPr>
              <a:t>８の答え</a:t>
            </a:r>
            <a:endParaRPr lang="ja-JP" altLang="ja-JP" sz="4400" kern="10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4400" kern="100">
                <a:effectLst/>
                <a:latin typeface="游明朝" panose="02020400000000000000" pitchFamily="18" charset="-128"/>
                <a:ea typeface="HG丸ｺﾞｼｯｸM-PRO" panose="020F0600000000000000" pitchFamily="50" charset="-128"/>
                <a:cs typeface="Times New Roman" panose="02020603050405020304" pitchFamily="18" charset="0"/>
              </a:rPr>
              <a:t>正解は</a:t>
            </a:r>
            <a:r>
              <a:rPr lang="en-US" altLang="ja-JP" sz="4400" kern="10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4400" kern="100">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4400" kern="100">
                <a:latin typeface="游明朝" panose="02020400000000000000" pitchFamily="18" charset="-128"/>
                <a:ea typeface="HG丸ｺﾞｼｯｸM-PRO" panose="020F0600000000000000" pitchFamily="50" charset="-128"/>
                <a:cs typeface="Times New Roman" panose="02020603050405020304" pitchFamily="18" charset="0"/>
              </a:rPr>
              <a:t>果物</a:t>
            </a:r>
            <a:r>
              <a:rPr lang="ja-JP" altLang="en-US" sz="4400" kern="100">
                <a:effectLst/>
                <a:latin typeface="游明朝" panose="02020400000000000000" pitchFamily="18" charset="-128"/>
                <a:ea typeface="HG丸ｺﾞｼｯｸM-PRO" panose="020F0600000000000000" pitchFamily="50" charset="-128"/>
                <a:cs typeface="Times New Roman" panose="02020603050405020304" pitchFamily="18" charset="0"/>
              </a:rPr>
              <a:t>！</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字幕 2">
            <a:extLst>
              <a:ext uri="{FF2B5EF4-FFF2-40B4-BE49-F238E27FC236}">
                <a16:creationId xmlns:a16="http://schemas.microsoft.com/office/drawing/2014/main" id="{D254BA40-03FE-4FDF-9010-B17272709E63}"/>
              </a:ext>
            </a:extLst>
          </p:cNvPr>
          <p:cNvSpPr txBox="1">
            <a:spLocks/>
          </p:cNvSpPr>
          <p:nvPr/>
        </p:nvSpPr>
        <p:spPr>
          <a:xfrm>
            <a:off x="757646" y="4847974"/>
            <a:ext cx="11077303" cy="20100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　アボカドは植物学上では 木（木本性植物）よって果物 に分類されています。</a:t>
            </a:r>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市場とスーパーでは「おかずになるものは野菜、デザートになるものは果物」</a:t>
            </a: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で分けているはずなのに！デザートでは食べないアボカドが果物？？？？？</a:t>
            </a:r>
          </a:p>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ヤサオタ的！モヤモヤをさらに徹底解決！</a:t>
            </a:r>
          </a:p>
          <a:p>
            <a:pPr algn="l"/>
            <a:endParaRPr lang="en-US" altLang="ja-JP"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endParaRPr lang="en-US" altLang="ja-JP" sz="14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endParaRPr lang="ja-JP" altLang="en-US" sz="14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68540BEA-6E61-4706-8941-2AB2A36B1F79}"/>
              </a:ext>
            </a:extLst>
          </p:cNvPr>
          <p:cNvPicPr>
            <a:picLocks noChangeAspect="1"/>
          </p:cNvPicPr>
          <p:nvPr/>
        </p:nvPicPr>
        <p:blipFill>
          <a:blip r:embed="rId2"/>
          <a:stretch>
            <a:fillRect/>
          </a:stretch>
        </p:blipFill>
        <p:spPr>
          <a:xfrm>
            <a:off x="1677373" y="1578428"/>
            <a:ext cx="4359966" cy="2906644"/>
          </a:xfrm>
          <a:prstGeom prst="rect">
            <a:avLst/>
          </a:prstGeom>
        </p:spPr>
      </p:pic>
      <p:pic>
        <p:nvPicPr>
          <p:cNvPr id="11" name="図 10">
            <a:extLst>
              <a:ext uri="{FF2B5EF4-FFF2-40B4-BE49-F238E27FC236}">
                <a16:creationId xmlns:a16="http://schemas.microsoft.com/office/drawing/2014/main" id="{53278099-59FF-4220-AC74-7CC1D8146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28360" y="1578428"/>
            <a:ext cx="3259304" cy="3269546"/>
          </a:xfrm>
          <a:prstGeom prst="rect">
            <a:avLst/>
          </a:prstGeom>
          <a:noFill/>
          <a:ln>
            <a:noFill/>
          </a:ln>
        </p:spPr>
      </p:pic>
    </p:spTree>
    <p:extLst>
      <p:ext uri="{BB962C8B-B14F-4D97-AF65-F5344CB8AC3E}">
        <p14:creationId xmlns:p14="http://schemas.microsoft.com/office/powerpoint/2010/main" val="79580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図 3">
            <a:extLst>
              <a:ext uri="{FF2B5EF4-FFF2-40B4-BE49-F238E27FC236}">
                <a16:creationId xmlns:a16="http://schemas.microsoft.com/office/drawing/2014/main" id="{E0562669-09BF-4AE4-9BEB-20010502E641}"/>
              </a:ext>
            </a:extLst>
          </p:cNvPr>
          <p:cNvPicPr/>
          <p:nvPr/>
        </p:nvPicPr>
        <p:blipFill rotWithShape="1">
          <a:blip r:embed="rId2">
            <a:extLst>
              <a:ext uri="{28A0092B-C50C-407E-A947-70E740481C1C}">
                <a14:useLocalDpi xmlns:a14="http://schemas.microsoft.com/office/drawing/2010/main" val="0"/>
              </a:ext>
            </a:extLst>
          </a:blip>
          <a:srcRect l="5866" r="7975" b="1"/>
          <a:stretch/>
        </p:blipFill>
        <p:spPr bwMode="auto">
          <a:xfrm>
            <a:off x="20" y="10"/>
            <a:ext cx="6095980" cy="6857990"/>
          </a:xfrm>
          <a:prstGeom prst="rect">
            <a:avLst/>
          </a:prstGeom>
          <a:noFill/>
        </p:spPr>
      </p:pic>
      <p:pic>
        <p:nvPicPr>
          <p:cNvPr id="5" name="図 4">
            <a:extLst>
              <a:ext uri="{FF2B5EF4-FFF2-40B4-BE49-F238E27FC236}">
                <a16:creationId xmlns:a16="http://schemas.microsoft.com/office/drawing/2014/main" id="{135E9186-B1E3-4204-A9E2-CCE9960BDEE5}"/>
              </a:ext>
            </a:extLst>
          </p:cNvPr>
          <p:cNvPicPr/>
          <p:nvPr/>
        </p:nvPicPr>
        <p:blipFill rotWithShape="1">
          <a:blip r:embed="rId3" cstate="print">
            <a:extLst>
              <a:ext uri="{28A0092B-C50C-407E-A947-70E740481C1C}">
                <a14:useLocalDpi xmlns:a14="http://schemas.microsoft.com/office/drawing/2010/main" val="0"/>
              </a:ext>
            </a:extLst>
          </a:blip>
          <a:srcRect l="16666" r="24000" b="-1"/>
          <a:stretch/>
        </p:blipFill>
        <p:spPr bwMode="auto">
          <a:xfrm>
            <a:off x="6096000" y="10"/>
            <a:ext cx="6096000" cy="6857990"/>
          </a:xfrm>
          <a:prstGeom prst="rect">
            <a:avLst/>
          </a:prstGeom>
          <a:noFill/>
        </p:spPr>
      </p:pic>
      <p:sp>
        <p:nvSpPr>
          <p:cNvPr id="12" name="Rectangle 11">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4539992" y="2026920"/>
            <a:ext cx="3112016" cy="2804160"/>
          </a:xfrm>
          <a:noFill/>
        </p:spPr>
        <p:txBody>
          <a:bodyPr>
            <a:noAutofit/>
          </a:bodyPr>
          <a:lstStyle/>
          <a:p>
            <a:r>
              <a:rPr lang="ja-JP" altLang="en-US" sz="3200" dirty="0">
                <a:solidFill>
                  <a:srgbClr val="080808"/>
                </a:solidFill>
                <a:latin typeface="HG丸ｺﾞｼｯｸM-PRO" panose="020F0600000000000000" pitchFamily="50" charset="-128"/>
                <a:ea typeface="HG丸ｺﾞｼｯｸM-PRO" panose="020F0600000000000000" pitchFamily="50" charset="-128"/>
              </a:rPr>
              <a:t>第２問</a:t>
            </a:r>
            <a:endParaRPr lang="en-US" altLang="ja-JP" sz="3200" dirty="0">
              <a:solidFill>
                <a:srgbClr val="080808"/>
              </a:solidFill>
              <a:latin typeface="HG丸ｺﾞｼｯｸM-PRO" panose="020F0600000000000000" pitchFamily="50" charset="-128"/>
              <a:ea typeface="HG丸ｺﾞｼｯｸM-PRO" panose="020F0600000000000000" pitchFamily="50" charset="-128"/>
            </a:endParaRPr>
          </a:p>
          <a:p>
            <a:r>
              <a:rPr lang="ja-JP" altLang="en-US" sz="3200" dirty="0">
                <a:solidFill>
                  <a:srgbClr val="080808"/>
                </a:solidFill>
                <a:latin typeface="HG丸ｺﾞｼｯｸM-PRO" panose="020F0600000000000000" pitchFamily="50" charset="-128"/>
                <a:ea typeface="HG丸ｺﾞｼｯｸM-PRO" panose="020F0600000000000000" pitchFamily="50" charset="-128"/>
              </a:rPr>
              <a:t>野菜と果物の</a:t>
            </a:r>
            <a:endParaRPr lang="en-US" altLang="ja-JP" sz="3200" dirty="0">
              <a:solidFill>
                <a:srgbClr val="080808"/>
              </a:solidFill>
              <a:latin typeface="HG丸ｺﾞｼｯｸM-PRO" panose="020F0600000000000000" pitchFamily="50" charset="-128"/>
              <a:ea typeface="HG丸ｺﾞｼｯｸM-PRO" panose="020F0600000000000000" pitchFamily="50" charset="-128"/>
            </a:endParaRPr>
          </a:p>
          <a:p>
            <a:r>
              <a:rPr lang="ja-JP" altLang="en-US" sz="3200" dirty="0">
                <a:solidFill>
                  <a:srgbClr val="080808"/>
                </a:solidFill>
                <a:latin typeface="HG丸ｺﾞｼｯｸM-PRO" panose="020F0600000000000000" pitchFamily="50" charset="-128"/>
                <a:ea typeface="HG丸ｺﾞｼｯｸM-PRO" panose="020F0600000000000000" pitchFamily="50" charset="-128"/>
              </a:rPr>
              <a:t>違いを分類した</a:t>
            </a:r>
            <a:endParaRPr lang="en-US" altLang="ja-JP" sz="3200" dirty="0">
              <a:solidFill>
                <a:srgbClr val="080808"/>
              </a:solidFill>
              <a:latin typeface="HG丸ｺﾞｼｯｸM-PRO" panose="020F0600000000000000" pitchFamily="50" charset="-128"/>
              <a:ea typeface="HG丸ｺﾞｼｯｸM-PRO" panose="020F0600000000000000" pitchFamily="50" charset="-128"/>
            </a:endParaRPr>
          </a:p>
          <a:p>
            <a:r>
              <a:rPr lang="ja-JP" altLang="en-US" sz="3200" dirty="0">
                <a:solidFill>
                  <a:srgbClr val="080808"/>
                </a:solidFill>
                <a:latin typeface="HG丸ｺﾞｼｯｸM-PRO" panose="020F0600000000000000" pitchFamily="50" charset="-128"/>
                <a:ea typeface="HG丸ｺﾞｼｯｸM-PRO" panose="020F0600000000000000" pitchFamily="50" charset="-128"/>
              </a:rPr>
              <a:t>理由（根拠）は</a:t>
            </a:r>
            <a:endParaRPr lang="en-US" altLang="ja-JP" sz="3200" dirty="0">
              <a:solidFill>
                <a:srgbClr val="080808"/>
              </a:solidFill>
              <a:latin typeface="HG丸ｺﾞｼｯｸM-PRO" panose="020F0600000000000000" pitchFamily="50" charset="-128"/>
              <a:ea typeface="HG丸ｺﾞｼｯｸM-PRO" panose="020F0600000000000000" pitchFamily="50" charset="-128"/>
            </a:endParaRPr>
          </a:p>
          <a:p>
            <a:r>
              <a:rPr lang="ja-JP" altLang="en-US" sz="3200" dirty="0">
                <a:solidFill>
                  <a:srgbClr val="080808"/>
                </a:solidFill>
                <a:latin typeface="HG丸ｺﾞｼｯｸM-PRO" panose="020F0600000000000000" pitchFamily="50" charset="-128"/>
                <a:ea typeface="HG丸ｺﾞｼｯｸM-PRO" panose="020F0600000000000000" pitchFamily="50" charset="-128"/>
              </a:rPr>
              <a:t>何？</a:t>
            </a:r>
            <a:endParaRPr kumimoji="1" lang="ja-JP" altLang="en-US" sz="3200" dirty="0">
              <a:solidFill>
                <a:srgbClr val="080808"/>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4298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400"/>
                                        <p:tgtEl>
                                          <p:spTgt spid="3">
                                            <p:txEl>
                                              <p:pRg st="2" end="2"/>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400"/>
                                        <p:tgtEl>
                                          <p:spTgt spid="3">
                                            <p:txEl>
                                              <p:pRg st="3" end="3"/>
                                            </p:txEl>
                                          </p:spTgt>
                                        </p:tgtEl>
                                      </p:cBhvr>
                                    </p:animEffect>
                                  </p:childTnLst>
                                </p:cTn>
                              </p:par>
                              <p:par>
                                <p:cTn id="17" presetID="10" presetClass="entr" presetSubtype="0" fill="hold" grpId="0" nodeType="withEffect">
                                  <p:stCondLst>
                                    <p:cond delay="2000"/>
                                  </p:stCondLst>
                                  <p:iterate type="lt">
                                    <p:tmPct val="10000"/>
                                  </p:iterate>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4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101281" y="4754880"/>
            <a:ext cx="12192000" cy="1863196"/>
          </a:xfrm>
        </p:spPr>
        <p:txBody>
          <a:bodyPr>
            <a:normAutofit/>
          </a:bodyPr>
          <a:lstStyle/>
          <a:p>
            <a:pPr algn="l"/>
            <a:r>
              <a:rPr lang="ja-JP" altLang="en-US" sz="3200" b="1" kern="100" dirty="0">
                <a:latin typeface="游明朝" panose="02020400000000000000" pitchFamily="18" charset="-128"/>
                <a:ea typeface="HG丸ｺﾞｼｯｸM-PRO" panose="020F0600000000000000" pitchFamily="50" charset="-128"/>
                <a:cs typeface="Times New Roman" panose="02020603050405020304" pitchFamily="18" charset="0"/>
              </a:rPr>
              <a:t>　ちなみにアメリカでの野菜と果物の分類は</a:t>
            </a:r>
          </a:p>
          <a:p>
            <a:pPr algn="l"/>
            <a:r>
              <a:rPr lang="ja-JP" altLang="en-US" sz="3200" b="1" kern="100" dirty="0">
                <a:latin typeface="游明朝" panose="02020400000000000000" pitchFamily="18" charset="-128"/>
                <a:ea typeface="HG丸ｺﾞｼｯｸM-PRO" panose="020F0600000000000000" pitchFamily="50" charset="-128"/>
                <a:cs typeface="Times New Roman" panose="02020603050405020304" pitchFamily="18" charset="0"/>
              </a:rPr>
              <a:t>　野菜　</a:t>
            </a:r>
            <a:r>
              <a:rPr lang="en-US" altLang="ja-JP" sz="3200" b="1" kern="100" dirty="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3200" b="1" kern="100" dirty="0">
                <a:latin typeface="游明朝" panose="02020400000000000000" pitchFamily="18" charset="-128"/>
                <a:ea typeface="HG丸ｺﾞｼｯｸM-PRO" panose="020F0600000000000000" pitchFamily="50" charset="-128"/>
                <a:cs typeface="Times New Roman" panose="02020603050405020304" pitchFamily="18" charset="0"/>
              </a:rPr>
              <a:t>　葉や茎、根などの部分を食べるために作られたもの</a:t>
            </a:r>
          </a:p>
          <a:p>
            <a:pPr algn="l"/>
            <a:r>
              <a:rPr lang="ja-JP" altLang="en-US" sz="3200" b="1" kern="100" dirty="0">
                <a:latin typeface="游明朝" panose="02020400000000000000" pitchFamily="18" charset="-128"/>
                <a:ea typeface="HG丸ｺﾞｼｯｸM-PRO" panose="020F0600000000000000" pitchFamily="50" charset="-128"/>
                <a:cs typeface="Times New Roman" panose="02020603050405020304" pitchFamily="18" charset="0"/>
              </a:rPr>
              <a:t>　果物　</a:t>
            </a:r>
            <a:r>
              <a:rPr lang="en-US" altLang="ja-JP" sz="3200" b="1" kern="100" dirty="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3200" b="1" kern="100" dirty="0">
                <a:latin typeface="游明朝" panose="02020400000000000000" pitchFamily="18" charset="-128"/>
                <a:ea typeface="HG丸ｺﾞｼｯｸM-PRO" panose="020F0600000000000000" pitchFamily="50" charset="-128"/>
                <a:cs typeface="Times New Roman" panose="02020603050405020304" pitchFamily="18" charset="0"/>
              </a:rPr>
              <a:t>　発達した子房部分で種子を持つもの</a:t>
            </a:r>
          </a:p>
        </p:txBody>
      </p:sp>
      <p:sp>
        <p:nvSpPr>
          <p:cNvPr id="13" name="字幕 2">
            <a:extLst>
              <a:ext uri="{FF2B5EF4-FFF2-40B4-BE49-F238E27FC236}">
                <a16:creationId xmlns:a16="http://schemas.microsoft.com/office/drawing/2014/main" id="{D254BA40-03FE-4FDF-9010-B17272709E63}"/>
              </a:ext>
            </a:extLst>
          </p:cNvPr>
          <p:cNvSpPr txBox="1">
            <a:spLocks/>
          </p:cNvSpPr>
          <p:nvPr/>
        </p:nvSpPr>
        <p:spPr>
          <a:xfrm>
            <a:off x="109990" y="239924"/>
            <a:ext cx="8197987" cy="42275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b="1"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3200" b="1" kern="100" dirty="0">
                <a:latin typeface="游明朝" panose="02020400000000000000" pitchFamily="18" charset="-128"/>
                <a:ea typeface="HG丸ｺﾞｼｯｸM-PRO" panose="020F0600000000000000" pitchFamily="50" charset="-128"/>
                <a:cs typeface="Times New Roman" panose="02020603050405020304" pitchFamily="18" charset="0"/>
              </a:rPr>
              <a:t>なんでアボカドは、果物なの？</a:t>
            </a:r>
          </a:p>
          <a:p>
            <a:pPr algn="l"/>
            <a:endParaRPr lang="ja-JP" altLang="en-US" sz="32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200" b="1" kern="100" dirty="0">
                <a:latin typeface="游明朝" panose="02020400000000000000" pitchFamily="18" charset="-128"/>
                <a:ea typeface="HG丸ｺﾞｼｯｸM-PRO" panose="020F0600000000000000" pitchFamily="50" charset="-128"/>
                <a:cs typeface="Times New Roman" panose="02020603050405020304" pitchFamily="18" charset="0"/>
              </a:rPr>
              <a:t>よく考えたらレモンもデザートでは食べないのに市場でもスーパーでも果物に分類！</a:t>
            </a:r>
            <a:endParaRPr lang="en-US" altLang="ja-JP" sz="3200" b="1"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200" b="1" kern="100" dirty="0">
                <a:latin typeface="游明朝" panose="02020400000000000000" pitchFamily="18" charset="-128"/>
                <a:ea typeface="HG丸ｺﾞｼｯｸM-PRO" panose="020F0600000000000000" pitchFamily="50" charset="-128"/>
                <a:cs typeface="Times New Roman" panose="02020603050405020304" pitchFamily="18" charset="0"/>
              </a:rPr>
              <a:t>不思議ですよね</a:t>
            </a:r>
            <a:r>
              <a:rPr lang="en-US" altLang="ja-JP" sz="3200" b="1" kern="100" dirty="0">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3200" b="1" kern="100" dirty="0">
                <a:latin typeface="游明朝" panose="02020400000000000000" pitchFamily="18" charset="-128"/>
                <a:ea typeface="HG丸ｺﾞｼｯｸM-PRO" panose="020F0600000000000000" pitchFamily="50" charset="-128"/>
                <a:cs typeface="Times New Roman" panose="02020603050405020304" pitchFamily="18" charset="0"/>
              </a:rPr>
              <a:t>。そうした疑問を市場関係の方に伺ったところ「アボカドもレモンも、もともとは輸入がほとんどで輸入果物の中に分類されていた」とのこと。</a:t>
            </a:r>
          </a:p>
        </p:txBody>
      </p:sp>
      <p:pic>
        <p:nvPicPr>
          <p:cNvPr id="6" name="図 5">
            <a:extLst>
              <a:ext uri="{FF2B5EF4-FFF2-40B4-BE49-F238E27FC236}">
                <a16:creationId xmlns:a16="http://schemas.microsoft.com/office/drawing/2014/main" id="{E7202930-0480-49C7-834B-516032C6BD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72847" y="239924"/>
            <a:ext cx="4009164" cy="4227572"/>
          </a:xfrm>
          <a:prstGeom prst="rect">
            <a:avLst/>
          </a:prstGeom>
          <a:noFill/>
          <a:ln>
            <a:noFill/>
          </a:ln>
        </p:spPr>
      </p:pic>
    </p:spTree>
    <p:extLst>
      <p:ext uri="{BB962C8B-B14F-4D97-AF65-F5344CB8AC3E}">
        <p14:creationId xmlns:p14="http://schemas.microsoft.com/office/powerpoint/2010/main" val="3023477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141514"/>
            <a:ext cx="12192000" cy="6716486"/>
          </a:xfrm>
        </p:spPr>
        <p:txBody>
          <a:bodyPr>
            <a:normAutofit fontScale="92500" lnSpcReduction="10000"/>
          </a:bodyPr>
          <a:lstStyle/>
          <a:p>
            <a:r>
              <a:rPr lang="ja-JP" altLang="en-US" sz="4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ちょっとブレイク　　野菜的果実とは？</a:t>
            </a:r>
          </a:p>
          <a:p>
            <a:endParaRPr lang="ja-JP" altLang="en-US" sz="28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植物学上は果物で料理に使われることが多いものを</a:t>
            </a:r>
            <a:endParaRPr lang="en-US" altLang="ja-JP" sz="36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「野菜的果実」とも呼びます。</a:t>
            </a:r>
          </a:p>
          <a:p>
            <a:pPr algn="l"/>
            <a:endParaRPr lang="ja-JP" altLang="en-US" sz="36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簡単に言うと</a:t>
            </a:r>
            <a:r>
              <a:rPr lang="en-US" altLang="ja-JP" sz="3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3600" b="1" kern="100" dirty="0">
                <a:latin typeface="游明朝" panose="02020400000000000000" pitchFamily="18" charset="-128"/>
                <a:ea typeface="HG丸ｺﾞｼｯｸM-PRO" panose="020F0600000000000000" pitchFamily="50" charset="-128"/>
                <a:cs typeface="Times New Roman" panose="02020603050405020304" pitchFamily="18" charset="0"/>
              </a:rPr>
              <a:t>野菜</a:t>
            </a:r>
            <a:r>
              <a:rPr lang="ja-JP" altLang="en-US" sz="3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のように食べられている</a:t>
            </a:r>
            <a:endParaRPr lang="en-US" altLang="ja-JP" sz="36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600" b="1" kern="100" dirty="0">
                <a:latin typeface="游明朝" panose="02020400000000000000" pitchFamily="18" charset="-128"/>
                <a:ea typeface="HG丸ｺﾞｼｯｸM-PRO" panose="020F0600000000000000" pitchFamily="50" charset="-128"/>
                <a:cs typeface="Times New Roman" panose="02020603050405020304" pitchFamily="18" charset="0"/>
              </a:rPr>
              <a:t>果実</a:t>
            </a:r>
            <a:r>
              <a:rPr lang="ja-JP" altLang="en-US" sz="3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ってことですね！</a:t>
            </a:r>
            <a:endParaRPr lang="en-US" altLang="ja-JP" sz="36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endParaRPr lang="ja-JP" altLang="en-US" sz="36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en-US" sz="3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＜野菜的果実のなかま＞</a:t>
            </a:r>
          </a:p>
          <a:p>
            <a:pPr algn="l"/>
            <a:r>
              <a:rPr lang="ja-JP" altLang="en-US" sz="35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レモン、ゆず、かぼす、すだち、アボカド、未熟（青）パパイヤ</a:t>
            </a:r>
            <a:endParaRPr lang="en-US" altLang="ja-JP" sz="35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endParaRPr lang="en-US" altLang="ja-JP" sz="58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r>
              <a:rPr lang="ja-JP" altLang="ja-JP" sz="30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以上、モヤモヤクイズでした！あなたは何問正解できましたか〜？</a:t>
            </a:r>
            <a:endParaRPr lang="ja-JP" altLang="ja-JP" sz="3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4" name="図 3">
            <a:extLst>
              <a:ext uri="{FF2B5EF4-FFF2-40B4-BE49-F238E27FC236}">
                <a16:creationId xmlns:a16="http://schemas.microsoft.com/office/drawing/2014/main" id="{4A7C7D4E-AE76-4AC2-B7C0-24CBAF07C2F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75336" y="1974125"/>
            <a:ext cx="3024777" cy="2264046"/>
          </a:xfrm>
          <a:prstGeom prst="rect">
            <a:avLst/>
          </a:prstGeom>
          <a:noFill/>
          <a:ln>
            <a:noFill/>
          </a:ln>
        </p:spPr>
      </p:pic>
    </p:spTree>
    <p:extLst>
      <p:ext uri="{BB962C8B-B14F-4D97-AF65-F5344CB8AC3E}">
        <p14:creationId xmlns:p14="http://schemas.microsoft.com/office/powerpoint/2010/main" val="162008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1" y="-1"/>
            <a:ext cx="12191999" cy="4167051"/>
          </a:xfrm>
        </p:spPr>
        <p:txBody>
          <a:bodyPr>
            <a:noAutofit/>
          </a:bodyPr>
          <a:lstStyle/>
          <a:p>
            <a:r>
              <a:rPr lang="ja-JP" altLang="en-US" sz="3200" dirty="0">
                <a:latin typeface="HG丸ｺﾞｼｯｸM-PRO" panose="020F0600000000000000" pitchFamily="50" charset="-128"/>
                <a:ea typeface="HG丸ｺﾞｼｯｸM-PRO" panose="020F0600000000000000" pitchFamily="50" charset="-128"/>
              </a:rPr>
              <a:t>復習とまとめ</a:t>
            </a:r>
          </a:p>
          <a:p>
            <a:r>
              <a:rPr lang="ja-JP" altLang="en-US" sz="3000" dirty="0">
                <a:latin typeface="HG丸ｺﾞｼｯｸM-PRO" panose="020F0600000000000000" pitchFamily="50" charset="-128"/>
                <a:ea typeface="HG丸ｺﾞｼｯｸM-PRO" panose="020F0600000000000000" pitchFamily="50" charset="-128"/>
              </a:rPr>
              <a:t>　果物がサラダに入ったり、果物のように甘い野菜がでてきたり</a:t>
            </a:r>
          </a:p>
          <a:p>
            <a:r>
              <a:rPr lang="ja-JP" altLang="en-US" sz="3000" dirty="0">
                <a:latin typeface="HG丸ｺﾞｼｯｸM-PRO" panose="020F0600000000000000" pitchFamily="50" charset="-128"/>
                <a:ea typeface="HG丸ｺﾞｼｯｸM-PRO" panose="020F0600000000000000" pitchFamily="50" charset="-128"/>
              </a:rPr>
              <a:t>これからますます野菜と果物の分類がややこしくなってきそうです</a:t>
            </a:r>
          </a:p>
        </p:txBody>
      </p:sp>
      <p:sp>
        <p:nvSpPr>
          <p:cNvPr id="2" name="Rectangle 4">
            <a:extLst>
              <a:ext uri="{FF2B5EF4-FFF2-40B4-BE49-F238E27FC236}">
                <a16:creationId xmlns:a16="http://schemas.microsoft.com/office/drawing/2014/main" id="{90FA8C6C-0F27-4A91-B6AE-3008D5D8DE4F}"/>
              </a:ext>
            </a:extLst>
          </p:cNvPr>
          <p:cNvSpPr>
            <a:spLocks noChangeArrowheads="1"/>
          </p:cNvSpPr>
          <p:nvPr/>
        </p:nvSpPr>
        <p:spPr bwMode="auto">
          <a:xfrm>
            <a:off x="4760685" y="5950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a:extLst>
              <a:ext uri="{FF2B5EF4-FFF2-40B4-BE49-F238E27FC236}">
                <a16:creationId xmlns:a16="http://schemas.microsoft.com/office/drawing/2014/main" id="{19478DEC-0BDB-487F-92CD-6235D85F38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3509" y="1647372"/>
            <a:ext cx="11443061" cy="5210628"/>
          </a:xfrm>
          <a:prstGeom prst="rect">
            <a:avLst/>
          </a:prstGeom>
          <a:noFill/>
          <a:ln>
            <a:noFill/>
          </a:ln>
        </p:spPr>
      </p:pic>
    </p:spTree>
    <p:extLst>
      <p:ext uri="{BB962C8B-B14F-4D97-AF65-F5344CB8AC3E}">
        <p14:creationId xmlns:p14="http://schemas.microsoft.com/office/powerpoint/2010/main" val="14609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339633"/>
            <a:ext cx="12191999" cy="4167051"/>
          </a:xfrm>
        </p:spPr>
        <p:txBody>
          <a:bodyPr>
            <a:noAutofit/>
          </a:bodyPr>
          <a:lstStyle/>
          <a:p>
            <a:r>
              <a:rPr lang="ja-JP" altLang="en-US" sz="3200" dirty="0">
                <a:latin typeface="HG丸ｺﾞｼｯｸM-PRO" panose="020F0600000000000000" pitchFamily="50" charset="-128"/>
                <a:ea typeface="HG丸ｺﾞｼｯｸM-PRO" panose="020F0600000000000000" pitchFamily="50" charset="-128"/>
              </a:rPr>
              <a:t>ちなみに野菜ソムリエ資格の授業の中で</a:t>
            </a:r>
          </a:p>
          <a:p>
            <a:r>
              <a:rPr lang="ja-JP" altLang="en-US" sz="3200" dirty="0">
                <a:latin typeface="HG丸ｺﾞｼｯｸM-PRO" panose="020F0600000000000000" pitchFamily="50" charset="-128"/>
                <a:ea typeface="HG丸ｺﾞｼｯｸM-PRO" panose="020F0600000000000000" pitchFamily="50" charset="-128"/>
              </a:rPr>
              <a:t>こんな分類の仕方も学びました</a:t>
            </a:r>
          </a:p>
        </p:txBody>
      </p:sp>
      <p:sp>
        <p:nvSpPr>
          <p:cNvPr id="2" name="Rectangle 4">
            <a:extLst>
              <a:ext uri="{FF2B5EF4-FFF2-40B4-BE49-F238E27FC236}">
                <a16:creationId xmlns:a16="http://schemas.microsoft.com/office/drawing/2014/main" id="{90FA8C6C-0F27-4A91-B6AE-3008D5D8DE4F}"/>
              </a:ext>
            </a:extLst>
          </p:cNvPr>
          <p:cNvSpPr>
            <a:spLocks noChangeArrowheads="1"/>
          </p:cNvSpPr>
          <p:nvPr/>
        </p:nvSpPr>
        <p:spPr bwMode="auto">
          <a:xfrm>
            <a:off x="4760685" y="5950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表 5">
            <a:extLst>
              <a:ext uri="{FF2B5EF4-FFF2-40B4-BE49-F238E27FC236}">
                <a16:creationId xmlns:a16="http://schemas.microsoft.com/office/drawing/2014/main" id="{A986C301-A7FF-4754-AD31-4DCB2A9A02D9}"/>
              </a:ext>
            </a:extLst>
          </p:cNvPr>
          <p:cNvGraphicFramePr>
            <a:graphicFrameLocks noGrp="1"/>
          </p:cNvGraphicFramePr>
          <p:nvPr>
            <p:extLst>
              <p:ext uri="{D42A27DB-BD31-4B8C-83A1-F6EECF244321}">
                <p14:modId xmlns:p14="http://schemas.microsoft.com/office/powerpoint/2010/main" val="2891890952"/>
              </p:ext>
            </p:extLst>
          </p:nvPr>
        </p:nvGraphicFramePr>
        <p:xfrm>
          <a:off x="230776" y="1603829"/>
          <a:ext cx="11730446" cy="4434115"/>
        </p:xfrm>
        <a:graphic>
          <a:graphicData uri="http://schemas.openxmlformats.org/drawingml/2006/table">
            <a:tbl>
              <a:tblPr firstRow="1" firstCol="1" bandRow="1">
                <a:tableStyleId>{5C22544A-7EE6-4342-B048-85BDC9FD1C3A}</a:tableStyleId>
              </a:tblPr>
              <a:tblGrid>
                <a:gridCol w="5865223">
                  <a:extLst>
                    <a:ext uri="{9D8B030D-6E8A-4147-A177-3AD203B41FA5}">
                      <a16:colId xmlns:a16="http://schemas.microsoft.com/office/drawing/2014/main" val="2361665403"/>
                    </a:ext>
                  </a:extLst>
                </a:gridCol>
                <a:gridCol w="5865223">
                  <a:extLst>
                    <a:ext uri="{9D8B030D-6E8A-4147-A177-3AD203B41FA5}">
                      <a16:colId xmlns:a16="http://schemas.microsoft.com/office/drawing/2014/main" val="138679239"/>
                    </a:ext>
                  </a:extLst>
                </a:gridCol>
              </a:tblGrid>
              <a:tr h="593635">
                <a:tc>
                  <a:txBody>
                    <a:bodyPr/>
                    <a:lstStyle/>
                    <a:p>
                      <a:pPr algn="ctr"/>
                      <a:r>
                        <a:rPr lang="ja-JP" sz="3600" b="1" kern="100" dirty="0">
                          <a:solidFill>
                            <a:srgbClr val="002060"/>
                          </a:solidFill>
                          <a:effectLst/>
                          <a:latin typeface="HG丸ｺﾞｼｯｸM-PRO" panose="020F0600000000000000" pitchFamily="50" charset="-128"/>
                          <a:ea typeface="HG丸ｺﾞｼｯｸM-PRO" panose="020F0600000000000000" pitchFamily="50" charset="-128"/>
                        </a:rPr>
                        <a:t>野菜（やさい）</a:t>
                      </a:r>
                      <a:endParaRPr lang="ja-JP" sz="3600" b="1" kern="1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r>
                        <a:rPr lang="ja-JP" sz="3600" b="1" kern="100" dirty="0">
                          <a:solidFill>
                            <a:srgbClr val="002060"/>
                          </a:solidFill>
                          <a:effectLst/>
                          <a:latin typeface="HG丸ｺﾞｼｯｸM-PRO" panose="020F0600000000000000" pitchFamily="50" charset="-128"/>
                          <a:ea typeface="HG丸ｺﾞｼｯｸM-PRO" panose="020F0600000000000000" pitchFamily="50" charset="-128"/>
                        </a:rPr>
                        <a:t>果物（くだもの）</a:t>
                      </a:r>
                      <a:endParaRPr lang="ja-JP" sz="3600" b="1" kern="1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778770400"/>
                  </a:ext>
                </a:extLst>
              </a:tr>
              <a:tr h="3375284">
                <a:tc>
                  <a:txBody>
                    <a:bodyPr/>
                    <a:lstStyle/>
                    <a:p>
                      <a:pPr algn="ctr"/>
                      <a:r>
                        <a:rPr lang="ja-JP" altLang="en-US" sz="3600" b="1" kern="100" dirty="0">
                          <a:solidFill>
                            <a:srgbClr val="002060"/>
                          </a:solidFill>
                          <a:effectLst/>
                          <a:latin typeface="HG丸ｺﾞｼｯｸM-PRO" panose="020F0600000000000000" pitchFamily="50" charset="-128"/>
                          <a:ea typeface="HG丸ｺﾞｼｯｸM-PRO" panose="020F0600000000000000" pitchFamily="50" charset="-128"/>
                        </a:rPr>
                        <a:t>植物にとって食べられたくない時期のもの</a:t>
                      </a:r>
                    </a:p>
                    <a:p>
                      <a:pPr algn="ctr"/>
                      <a:r>
                        <a:rPr lang="ja-JP" altLang="en-US" sz="3600" b="1" kern="100" dirty="0">
                          <a:solidFill>
                            <a:srgbClr val="002060"/>
                          </a:solidFill>
                          <a:effectLst/>
                          <a:latin typeface="HG丸ｺﾞｼｯｸM-PRO" panose="020F0600000000000000" pitchFamily="50" charset="-128"/>
                          <a:ea typeface="HG丸ｺﾞｼｯｸM-PRO" panose="020F0600000000000000" pitchFamily="50" charset="-128"/>
                        </a:rPr>
                        <a:t>↑</a:t>
                      </a:r>
                    </a:p>
                    <a:p>
                      <a:pPr algn="ctr"/>
                      <a:r>
                        <a:rPr lang="ja-JP" altLang="en-US" sz="3600" b="1" kern="100" dirty="0">
                          <a:solidFill>
                            <a:srgbClr val="002060"/>
                          </a:solidFill>
                          <a:effectLst/>
                          <a:latin typeface="HG丸ｺﾞｼｯｸM-PRO" panose="020F0600000000000000" pitchFamily="50" charset="-128"/>
                          <a:ea typeface="HG丸ｺﾞｼｯｸM-PRO" panose="020F0600000000000000" pitchFamily="50" charset="-128"/>
                        </a:rPr>
                        <a:t>つまりまだ成熟していない。</a:t>
                      </a:r>
                    </a:p>
                    <a:p>
                      <a:pPr algn="ctr"/>
                      <a:r>
                        <a:rPr lang="ja-JP" altLang="en-US" sz="3600" b="1" kern="100" dirty="0">
                          <a:solidFill>
                            <a:srgbClr val="002060"/>
                          </a:solidFill>
                          <a:effectLst/>
                          <a:latin typeface="HG丸ｺﾞｼｯｸM-PRO" panose="020F0600000000000000" pitchFamily="50" charset="-128"/>
                          <a:ea typeface="HG丸ｺﾞｼｯｸM-PRO" panose="020F0600000000000000" pitchFamily="50" charset="-128"/>
                        </a:rPr>
                        <a:t> </a:t>
                      </a:r>
                    </a:p>
                    <a:p>
                      <a:pPr algn="ctr"/>
                      <a:r>
                        <a:rPr lang="ja-JP" altLang="en-US" sz="3600" b="1" kern="100" dirty="0">
                          <a:solidFill>
                            <a:srgbClr val="002060"/>
                          </a:solidFill>
                          <a:effectLst/>
                          <a:latin typeface="HG丸ｺﾞｼｯｸM-PRO" panose="020F0600000000000000" pitchFamily="50" charset="-128"/>
                          <a:ea typeface="HG丸ｺﾞｼｯｸM-PRO" panose="020F0600000000000000" pitchFamily="50" charset="-128"/>
                        </a:rPr>
                        <a:t>理科的には果実や種子が</a:t>
                      </a:r>
                      <a:endParaRPr lang="en-US" altLang="ja-JP" sz="3600" b="1" kern="100" dirty="0">
                        <a:solidFill>
                          <a:srgbClr val="002060"/>
                        </a:solidFill>
                        <a:effectLst/>
                        <a:latin typeface="HG丸ｺﾞｼｯｸM-PRO" panose="020F0600000000000000" pitchFamily="50" charset="-128"/>
                        <a:ea typeface="HG丸ｺﾞｼｯｸM-PRO" panose="020F0600000000000000" pitchFamily="50" charset="-128"/>
                      </a:endParaRPr>
                    </a:p>
                    <a:p>
                      <a:pPr algn="ctr"/>
                      <a:r>
                        <a:rPr lang="ja-JP" altLang="en-US" sz="3600" b="1" kern="100" dirty="0">
                          <a:solidFill>
                            <a:srgbClr val="002060"/>
                          </a:solidFill>
                          <a:effectLst/>
                          <a:latin typeface="HG丸ｺﾞｼｯｸM-PRO" panose="020F0600000000000000" pitchFamily="50" charset="-128"/>
                          <a:ea typeface="HG丸ｺﾞｼｯｸM-PRO" panose="020F0600000000000000" pitchFamily="50" charset="-128"/>
                        </a:rPr>
                        <a:t>できていない。</a:t>
                      </a:r>
                      <a:endParaRPr lang="ja-JP" sz="3600" b="1" kern="100" dirty="0">
                        <a:solidFill>
                          <a:srgbClr val="002060"/>
                        </a:solidFill>
                        <a:effectLst/>
                        <a:latin typeface="HG丸ｺﾞｼｯｸM-PRO" panose="020F0600000000000000" pitchFamily="50" charset="-128"/>
                        <a:ea typeface="HG丸ｺﾞｼｯｸM-PRO" panose="020F0600000000000000" pitchFamily="50" charset="-128"/>
                      </a:endParaRPr>
                    </a:p>
                  </a:txBody>
                  <a:tcPr marL="68580" marR="68580" marT="0" marB="0">
                    <a:solidFill>
                      <a:schemeClr val="accent6">
                        <a:lumMod val="40000"/>
                        <a:lumOff val="60000"/>
                      </a:schemeClr>
                    </a:solidFill>
                  </a:tcPr>
                </a:tc>
                <a:tc>
                  <a:txBody>
                    <a:bodyPr/>
                    <a:lstStyle/>
                    <a:p>
                      <a:pPr algn="ctr"/>
                      <a:r>
                        <a:rPr lang="ja-JP" altLang="en-US" sz="3600" b="1" kern="100" dirty="0">
                          <a:solidFill>
                            <a:srgbClr val="002060"/>
                          </a:solidFill>
                          <a:effectLst/>
                          <a:latin typeface="HG丸ｺﾞｼｯｸM-PRO" panose="020F0600000000000000" pitchFamily="50" charset="-128"/>
                          <a:ea typeface="HG丸ｺﾞｼｯｸM-PRO" panose="020F0600000000000000" pitchFamily="50" charset="-128"/>
                        </a:rPr>
                        <a:t>植物にとって食べて欲しい時期のもの</a:t>
                      </a:r>
                    </a:p>
                    <a:p>
                      <a:pPr algn="ctr"/>
                      <a:r>
                        <a:rPr lang="ja-JP" altLang="en-US" sz="3600" b="1" kern="100" dirty="0">
                          <a:solidFill>
                            <a:srgbClr val="002060"/>
                          </a:solidFill>
                          <a:effectLst/>
                          <a:latin typeface="HG丸ｺﾞｼｯｸM-PRO" panose="020F0600000000000000" pitchFamily="50" charset="-128"/>
                          <a:ea typeface="HG丸ｺﾞｼｯｸM-PRO" panose="020F0600000000000000" pitchFamily="50" charset="-128"/>
                        </a:rPr>
                        <a:t>↑</a:t>
                      </a:r>
                    </a:p>
                    <a:p>
                      <a:pPr algn="ctr"/>
                      <a:r>
                        <a:rPr lang="ja-JP" altLang="en-US" sz="3600" b="1" kern="100" dirty="0">
                          <a:solidFill>
                            <a:srgbClr val="002060"/>
                          </a:solidFill>
                          <a:effectLst/>
                          <a:latin typeface="HG丸ｺﾞｼｯｸM-PRO" panose="020F0600000000000000" pitchFamily="50" charset="-128"/>
                          <a:ea typeface="HG丸ｺﾞｼｯｸM-PRO" panose="020F0600000000000000" pitchFamily="50" charset="-128"/>
                        </a:rPr>
                        <a:t>成熟している。</a:t>
                      </a:r>
                    </a:p>
                    <a:p>
                      <a:pPr algn="ctr"/>
                      <a:r>
                        <a:rPr lang="ja-JP" altLang="en-US" sz="3600" b="1" kern="100" dirty="0">
                          <a:solidFill>
                            <a:srgbClr val="002060"/>
                          </a:solidFill>
                          <a:effectLst/>
                          <a:latin typeface="HG丸ｺﾞｼｯｸM-PRO" panose="020F0600000000000000" pitchFamily="50" charset="-128"/>
                          <a:ea typeface="HG丸ｺﾞｼｯｸM-PRO" panose="020F0600000000000000" pitchFamily="50" charset="-128"/>
                        </a:rPr>
                        <a:t> </a:t>
                      </a:r>
                    </a:p>
                    <a:p>
                      <a:pPr algn="ctr"/>
                      <a:r>
                        <a:rPr lang="ja-JP" altLang="en-US" sz="3600" b="1" kern="100" dirty="0">
                          <a:solidFill>
                            <a:srgbClr val="002060"/>
                          </a:solidFill>
                          <a:effectLst/>
                          <a:latin typeface="HG丸ｺﾞｼｯｸM-PRO" panose="020F0600000000000000" pitchFamily="50" charset="-128"/>
                          <a:ea typeface="HG丸ｺﾞｼｯｸM-PRO" panose="020F0600000000000000" pitchFamily="50" charset="-128"/>
                        </a:rPr>
                        <a:t>理科的には果実や種子が　成熟している。</a:t>
                      </a:r>
                    </a:p>
                  </a:txBody>
                  <a:tcPr marL="68580" marR="68580" marT="0" marB="0">
                    <a:solidFill>
                      <a:schemeClr val="accent4">
                        <a:lumMod val="20000"/>
                        <a:lumOff val="80000"/>
                      </a:schemeClr>
                    </a:solidFill>
                  </a:tcPr>
                </a:tc>
                <a:extLst>
                  <a:ext uri="{0D108BD9-81ED-4DB2-BD59-A6C34878D82A}">
                    <a16:rowId xmlns:a16="http://schemas.microsoft.com/office/drawing/2014/main" val="1532183593"/>
                  </a:ext>
                </a:extLst>
              </a:tr>
            </a:tbl>
          </a:graphicData>
        </a:graphic>
      </p:graphicFrame>
    </p:spTree>
    <p:extLst>
      <p:ext uri="{BB962C8B-B14F-4D97-AF65-F5344CB8AC3E}">
        <p14:creationId xmlns:p14="http://schemas.microsoft.com/office/powerpoint/2010/main" val="1119386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13156" y="2798539"/>
            <a:ext cx="12218311" cy="3967388"/>
          </a:xfrm>
        </p:spPr>
        <p:txBody>
          <a:bodyPr>
            <a:noAutofit/>
          </a:bodyPr>
          <a:lstStyle/>
          <a:p>
            <a:r>
              <a:rPr lang="ja-JP" altLang="en-US" sz="3200" dirty="0">
                <a:latin typeface="HG丸ｺﾞｼｯｸM-PRO" panose="020F0600000000000000" pitchFamily="50" charset="-128"/>
                <a:ea typeface="HG丸ｺﾞｼｯｸM-PRO" panose="020F0600000000000000" pitchFamily="50" charset="-128"/>
              </a:rPr>
              <a:t>織笠のまとめ</a:t>
            </a:r>
          </a:p>
          <a:p>
            <a:r>
              <a:rPr lang="ja-JP" altLang="en-US" sz="3200" dirty="0">
                <a:latin typeface="HG丸ｺﾞｼｯｸM-PRO" panose="020F0600000000000000" pitchFamily="50" charset="-128"/>
                <a:ea typeface="HG丸ｺﾞｼｯｸM-PRO" panose="020F0600000000000000" pitchFamily="50" charset="-128"/>
              </a:rPr>
              <a:t>　クイズで出題されたり、ふと気になったりする</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「野菜なのか、果物なのか？」という疑問。</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生産者さんや園芸にかかわる立場の人にとっては、定義に沿ってきちんと分類する必要がありそうですが、我々消費者は、食べ方や調理法で自由に解釈しても良いのかもしれません。</a:t>
            </a:r>
            <a:endParaRPr lang="en-US" altLang="ja-JP" sz="3200" dirty="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野菜でも果物でも、一生懸命育ててくれた生産者さんや大地の恵みに感謝して美味しく食べたいものですね。</a:t>
            </a:r>
            <a:endParaRPr lang="en-US" altLang="ja-JP" sz="3200" dirty="0">
              <a:latin typeface="HG丸ｺﾞｼｯｸM-PRO" panose="020F0600000000000000" pitchFamily="50" charset="-128"/>
              <a:ea typeface="HG丸ｺﾞｼｯｸM-PRO" panose="020F0600000000000000" pitchFamily="50" charset="-128"/>
            </a:endParaRPr>
          </a:p>
        </p:txBody>
      </p:sp>
      <p:pic>
        <p:nvPicPr>
          <p:cNvPr id="13315" name="図 19">
            <a:extLst>
              <a:ext uri="{FF2B5EF4-FFF2-40B4-BE49-F238E27FC236}">
                <a16:creationId xmlns:a16="http://schemas.microsoft.com/office/drawing/2014/main" id="{B69BF0D6-5FF5-45FF-836F-C2764028A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719" y="139472"/>
            <a:ext cx="3898901" cy="2601279"/>
          </a:xfrm>
          <a:prstGeom prst="rect">
            <a:avLst/>
          </a:prstGeom>
          <a:noFill/>
          <a:extLst>
            <a:ext uri="{909E8E84-426E-40DD-AFC4-6F175D3DCCD1}">
              <a14:hiddenFill xmlns:a14="http://schemas.microsoft.com/office/drawing/2010/main">
                <a:solidFill>
                  <a:srgbClr val="FFFFFF"/>
                </a:solidFill>
              </a14:hiddenFill>
            </a:ext>
          </a:extLst>
        </p:spPr>
      </p:pic>
      <p:pic>
        <p:nvPicPr>
          <p:cNvPr id="13313" name="図 20">
            <a:extLst>
              <a:ext uri="{FF2B5EF4-FFF2-40B4-BE49-F238E27FC236}">
                <a16:creationId xmlns:a16="http://schemas.microsoft.com/office/drawing/2014/main" id="{95D7EB47-7A59-488C-94E3-03D9AD499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914" y="165962"/>
            <a:ext cx="3898901" cy="2601279"/>
          </a:xfrm>
          <a:prstGeom prst="rect">
            <a:avLst/>
          </a:prstGeom>
          <a:noFill/>
          <a:extLst>
            <a:ext uri="{909E8E84-426E-40DD-AFC4-6F175D3DCCD1}">
              <a14:hiddenFill xmlns:a14="http://schemas.microsoft.com/office/drawing/2010/main">
                <a:solidFill>
                  <a:srgbClr val="FFFFFF"/>
                </a:solidFill>
              </a14:hiddenFill>
            </a:ext>
          </a:extLst>
        </p:spPr>
      </p:pic>
      <p:pic>
        <p:nvPicPr>
          <p:cNvPr id="13314" name="図 21">
            <a:extLst>
              <a:ext uri="{FF2B5EF4-FFF2-40B4-BE49-F238E27FC236}">
                <a16:creationId xmlns:a16="http://schemas.microsoft.com/office/drawing/2014/main" id="{FF681AC2-9FA1-443F-B776-634BEF957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41" y="139472"/>
            <a:ext cx="3898901" cy="26012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90FA8C6C-0F27-4A91-B6AE-3008D5D8DE4F}"/>
              </a:ext>
            </a:extLst>
          </p:cNvPr>
          <p:cNvSpPr>
            <a:spLocks noChangeArrowheads="1"/>
          </p:cNvSpPr>
          <p:nvPr/>
        </p:nvSpPr>
        <p:spPr bwMode="auto">
          <a:xfrm>
            <a:off x="4760685" y="5950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291858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9DAB784-C40B-4E87-8855-B3EE7147BEC3}"/>
              </a:ext>
            </a:extLst>
          </p:cNvPr>
          <p:cNvPicPr/>
          <p:nvPr/>
        </p:nvPicPr>
        <p:blipFill>
          <a:blip r:embed="rId2" cstate="print">
            <a:alphaModFix amt="30000"/>
            <a:extLst>
              <a:ext uri="{28A0092B-C50C-407E-A947-70E740481C1C}">
                <a14:useLocalDpi xmlns:a14="http://schemas.microsoft.com/office/drawing/2010/main" val="0"/>
              </a:ext>
            </a:extLst>
          </a:blip>
          <a:srcRect/>
          <a:stretch>
            <a:fillRect/>
          </a:stretch>
        </p:blipFill>
        <p:spPr bwMode="auto">
          <a:xfrm>
            <a:off x="0" y="-370114"/>
            <a:ext cx="12192000" cy="7598228"/>
          </a:xfrm>
          <a:prstGeom prst="rect">
            <a:avLst/>
          </a:prstGeom>
          <a:noFill/>
          <a:ln>
            <a:noFill/>
          </a:ln>
        </p:spPr>
      </p:pic>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0" y="342128"/>
            <a:ext cx="12192000" cy="6515871"/>
          </a:xfrm>
        </p:spPr>
        <p:txBody>
          <a:bodyPr>
            <a:normAutofit/>
          </a:bodyPr>
          <a:lstStyle/>
          <a:p>
            <a:r>
              <a:rPr lang="ja-JP" altLang="en-US" sz="4800" dirty="0">
                <a:solidFill>
                  <a:srgbClr val="002060"/>
                </a:solidFill>
                <a:latin typeface="HG丸ｺﾞｼｯｸM-PRO" panose="020F0600000000000000" pitchFamily="50" charset="-128"/>
                <a:ea typeface="HG丸ｺﾞｼｯｸM-PRO" panose="020F0600000000000000" pitchFamily="50" charset="-128"/>
              </a:rPr>
              <a:t>今日の給食も　</a:t>
            </a:r>
            <a:endParaRPr lang="en-US" altLang="ja-JP" sz="4800" dirty="0">
              <a:solidFill>
                <a:srgbClr val="002060"/>
              </a:solidFill>
              <a:latin typeface="HG丸ｺﾞｼｯｸM-PRO" panose="020F0600000000000000" pitchFamily="50" charset="-128"/>
              <a:ea typeface="HG丸ｺﾞｼｯｸM-PRO" panose="020F0600000000000000" pitchFamily="50" charset="-128"/>
            </a:endParaRPr>
          </a:p>
          <a:p>
            <a:r>
              <a:rPr lang="ja-JP" altLang="en-US" sz="4800" dirty="0">
                <a:solidFill>
                  <a:srgbClr val="002060"/>
                </a:solidFill>
                <a:latin typeface="HG丸ｺﾞｼｯｸM-PRO" panose="020F0600000000000000" pitchFamily="50" charset="-128"/>
                <a:ea typeface="HG丸ｺﾞｼｯｸM-PRO" panose="020F0600000000000000" pitchFamily="50" charset="-128"/>
              </a:rPr>
              <a:t>美味しくよく味わっていただきましょう</a:t>
            </a:r>
            <a:endParaRPr lang="en-US" altLang="ja-JP" sz="4800" dirty="0">
              <a:solidFill>
                <a:srgbClr val="002060"/>
              </a:solidFill>
              <a:latin typeface="HG丸ｺﾞｼｯｸM-PRO" panose="020F0600000000000000" pitchFamily="50" charset="-128"/>
              <a:ea typeface="HG丸ｺﾞｼｯｸM-PRO" panose="020F0600000000000000" pitchFamily="50" charset="-128"/>
            </a:endParaRPr>
          </a:p>
          <a:p>
            <a:r>
              <a:rPr lang="ja-JP" altLang="en-US" sz="4800" dirty="0">
                <a:solidFill>
                  <a:srgbClr val="002060"/>
                </a:solidFill>
                <a:latin typeface="HG丸ｺﾞｼｯｸM-PRO" panose="020F0600000000000000" pitchFamily="50" charset="-128"/>
                <a:ea typeface="HG丸ｺﾞｼｯｸM-PRO" panose="020F0600000000000000" pitchFamily="50" charset="-128"/>
              </a:rPr>
              <a:t>＼</a:t>
            </a:r>
            <a:r>
              <a:rPr lang="en-US" altLang="ja-JP" sz="4800" dirty="0">
                <a:solidFill>
                  <a:srgbClr val="002060"/>
                </a:solidFill>
                <a:latin typeface="HG丸ｺﾞｼｯｸM-PRO" panose="020F0600000000000000" pitchFamily="50" charset="-128"/>
                <a:ea typeface="HG丸ｺﾞｼｯｸM-PRO" panose="020F0600000000000000" pitchFamily="50" charset="-128"/>
              </a:rPr>
              <a:t>( ^o^)</a:t>
            </a:r>
            <a:r>
              <a:rPr lang="ja-JP" altLang="en-US" sz="4800" dirty="0">
                <a:solidFill>
                  <a:srgbClr val="002060"/>
                </a:solidFill>
                <a:latin typeface="HG丸ｺﾞｼｯｸM-PRO" panose="020F0600000000000000" pitchFamily="50" charset="-128"/>
                <a:ea typeface="HG丸ｺﾞｼｯｸM-PRO" panose="020F0600000000000000" pitchFamily="50" charset="-128"/>
              </a:rPr>
              <a:t>／</a:t>
            </a:r>
            <a:endParaRPr lang="en-US" altLang="ja-JP" sz="4800" dirty="0">
              <a:solidFill>
                <a:srgbClr val="002060"/>
              </a:solidFill>
              <a:latin typeface="HG丸ｺﾞｼｯｸM-PRO" panose="020F0600000000000000" pitchFamily="50" charset="-128"/>
              <a:ea typeface="HG丸ｺﾞｼｯｸM-PRO" panose="020F0600000000000000" pitchFamily="50" charset="-128"/>
            </a:endParaRPr>
          </a:p>
          <a:p>
            <a:endParaRPr lang="en-US" altLang="ja-JP" sz="4400" dirty="0">
              <a:latin typeface="HG丸ｺﾞｼｯｸM-PRO" panose="020F0600000000000000" pitchFamily="50" charset="-128"/>
              <a:ea typeface="HG丸ｺﾞｼｯｸM-PRO" panose="020F0600000000000000" pitchFamily="50" charset="-128"/>
            </a:endParaRPr>
          </a:p>
          <a:p>
            <a:endParaRPr lang="en-US" altLang="ja-JP" sz="4400" dirty="0">
              <a:latin typeface="HG丸ｺﾞｼｯｸM-PRO" panose="020F0600000000000000" pitchFamily="50" charset="-128"/>
              <a:ea typeface="HG丸ｺﾞｼｯｸM-PRO" panose="020F0600000000000000" pitchFamily="50" charset="-128"/>
            </a:endParaRPr>
          </a:p>
          <a:p>
            <a:endParaRPr lang="en-US" altLang="ja-JP" sz="4400" dirty="0">
              <a:latin typeface="HG丸ｺﾞｼｯｸM-PRO" panose="020F0600000000000000" pitchFamily="50" charset="-128"/>
              <a:ea typeface="HG丸ｺﾞｼｯｸM-PRO" panose="020F0600000000000000" pitchFamily="50" charset="-128"/>
            </a:endParaRPr>
          </a:p>
          <a:p>
            <a:endParaRPr lang="ja-JP" altLang="en-US" sz="4400" dirty="0">
              <a:latin typeface="HG丸ｺﾞｼｯｸM-PRO" panose="020F0600000000000000" pitchFamily="50" charset="-128"/>
              <a:ea typeface="HG丸ｺﾞｼｯｸM-PRO" panose="020F0600000000000000" pitchFamily="50" charset="-128"/>
            </a:endParaRPr>
          </a:p>
        </p:txBody>
      </p:sp>
      <p:pic>
        <p:nvPicPr>
          <p:cNvPr id="7" name="図 6" descr="ユニフォームを着ている人たち&#10;&#10;低い精度で自動的に生成された説明">
            <a:extLst>
              <a:ext uri="{FF2B5EF4-FFF2-40B4-BE49-F238E27FC236}">
                <a16:creationId xmlns:a16="http://schemas.microsoft.com/office/drawing/2014/main" id="{1BAD9CC3-E16B-40C5-AE4B-ED4F46C77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343" y="2728687"/>
            <a:ext cx="5387995" cy="4109132"/>
          </a:xfrm>
          <a:prstGeom prst="rect">
            <a:avLst/>
          </a:prstGeom>
        </p:spPr>
      </p:pic>
      <p:pic>
        <p:nvPicPr>
          <p:cNvPr id="16386" name="Picture 2" descr="ルーロー飯、ナムル… アジアの味に舌鼓 給食献立コンクール 犬蔵中の ...">
            <a:extLst>
              <a:ext uri="{FF2B5EF4-FFF2-40B4-BE49-F238E27FC236}">
                <a16:creationId xmlns:a16="http://schemas.microsoft.com/office/drawing/2014/main" id="{F5ACA66D-D55B-4B02-A3A2-2BA8971B0F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85" y="2728687"/>
            <a:ext cx="5021943" cy="412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98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93049D49-3526-4052-95FA-5B46D7EBBCBE}"/>
              </a:ext>
            </a:extLst>
          </p:cNvPr>
          <p:cNvGraphicFramePr>
            <a:graphicFrameLocks noGrp="1"/>
          </p:cNvGraphicFramePr>
          <p:nvPr>
            <p:extLst>
              <p:ext uri="{D42A27DB-BD31-4B8C-83A1-F6EECF244321}">
                <p14:modId xmlns:p14="http://schemas.microsoft.com/office/powerpoint/2010/main" val="2495384866"/>
              </p:ext>
            </p:extLst>
          </p:nvPr>
        </p:nvGraphicFramePr>
        <p:xfrm>
          <a:off x="789577" y="182154"/>
          <a:ext cx="10850880" cy="6493691"/>
        </p:xfrm>
        <a:graphic>
          <a:graphicData uri="http://schemas.openxmlformats.org/drawingml/2006/table">
            <a:tbl>
              <a:tblPr firstRow="1" firstCol="1" bandRow="1">
                <a:tableStyleId>{5C22544A-7EE6-4342-B048-85BDC9FD1C3A}</a:tableStyleId>
              </a:tblPr>
              <a:tblGrid>
                <a:gridCol w="5425440">
                  <a:extLst>
                    <a:ext uri="{9D8B030D-6E8A-4147-A177-3AD203B41FA5}">
                      <a16:colId xmlns:a16="http://schemas.microsoft.com/office/drawing/2014/main" val="2361665403"/>
                    </a:ext>
                  </a:extLst>
                </a:gridCol>
                <a:gridCol w="5425440">
                  <a:extLst>
                    <a:ext uri="{9D8B030D-6E8A-4147-A177-3AD203B41FA5}">
                      <a16:colId xmlns:a16="http://schemas.microsoft.com/office/drawing/2014/main" val="138679239"/>
                    </a:ext>
                  </a:extLst>
                </a:gridCol>
              </a:tblGrid>
              <a:tr h="806994">
                <a:tc>
                  <a:txBody>
                    <a:bodyPr/>
                    <a:lstStyle/>
                    <a:p>
                      <a:pPr algn="ctr"/>
                      <a:r>
                        <a:rPr lang="ja-JP" sz="4800" kern="100" dirty="0">
                          <a:solidFill>
                            <a:srgbClr val="FF0000"/>
                          </a:solidFill>
                          <a:effectLst/>
                          <a:latin typeface="HG丸ｺﾞｼｯｸM-PRO" panose="020F0600000000000000" pitchFamily="50" charset="-128"/>
                          <a:ea typeface="HG丸ｺﾞｼｯｸM-PRO" panose="020F0600000000000000" pitchFamily="50" charset="-128"/>
                        </a:rPr>
                        <a:t>野菜</a:t>
                      </a:r>
                      <a:r>
                        <a:rPr lang="ja-JP" altLang="en-US" sz="48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の根拠</a:t>
                      </a:r>
                      <a:endParaRPr lang="ja-JP" sz="48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r>
                        <a:rPr lang="ja-JP" sz="4800" kern="100" dirty="0">
                          <a:solidFill>
                            <a:srgbClr val="FF0000"/>
                          </a:solidFill>
                          <a:effectLst/>
                          <a:latin typeface="HG丸ｺﾞｼｯｸM-PRO" panose="020F0600000000000000" pitchFamily="50" charset="-128"/>
                          <a:ea typeface="HG丸ｺﾞｼｯｸM-PRO" panose="020F0600000000000000" pitchFamily="50" charset="-128"/>
                        </a:rPr>
                        <a:t>果物</a:t>
                      </a:r>
                      <a:r>
                        <a:rPr lang="ja-JP" altLang="en-US" sz="48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の根拠</a:t>
                      </a:r>
                      <a:endParaRPr lang="ja-JP" sz="4800"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778770400"/>
                  </a:ext>
                </a:extLst>
              </a:tr>
              <a:tr h="5686697">
                <a:tc>
                  <a:txBody>
                    <a:bodyPr/>
                    <a:lstStyle/>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endParaRPr>
                    </a:p>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endParaRPr>
                    </a:p>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endParaRPr>
                    </a:p>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endParaRPr>
                    </a:p>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endParaRPr>
                    </a:p>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just"/>
                      <a:r>
                        <a:rPr lang="en-US" sz="4800" kern="100" dirty="0">
                          <a:effectLst/>
                          <a:latin typeface="HG丸ｺﾞｼｯｸM-PRO" panose="020F0600000000000000" pitchFamily="50" charset="-128"/>
                          <a:ea typeface="HG丸ｺﾞｼｯｸM-PRO" panose="020F0600000000000000" pitchFamily="50" charset="-128"/>
                        </a:rPr>
                        <a:t> </a:t>
                      </a:r>
                      <a:endParaRPr lang="ja-JP" sz="4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532183593"/>
                  </a:ext>
                </a:extLst>
              </a:tr>
            </a:tbl>
          </a:graphicData>
        </a:graphic>
      </p:graphicFrame>
    </p:spTree>
    <p:extLst>
      <p:ext uri="{BB962C8B-B14F-4D97-AF65-F5344CB8AC3E}">
        <p14:creationId xmlns:p14="http://schemas.microsoft.com/office/powerpoint/2010/main" val="53564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A903928-7597-4261-8440-206E3A9EEC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11887200" cy="6705599"/>
          </a:xfrm>
          <a:prstGeom prst="rect">
            <a:avLst/>
          </a:prstGeom>
          <a:noFill/>
          <a:ln>
            <a:noFill/>
          </a:ln>
        </p:spPr>
      </p:pic>
    </p:spTree>
    <p:extLst>
      <p:ext uri="{BB962C8B-B14F-4D97-AF65-F5344CB8AC3E}">
        <p14:creationId xmlns:p14="http://schemas.microsoft.com/office/powerpoint/2010/main" val="377024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E1F4A13-6E3C-4395-8F8E-90D386ECAF82}"/>
              </a:ext>
            </a:extLst>
          </p:cNvPr>
          <p:cNvSpPr>
            <a:spLocks noGrp="1"/>
          </p:cNvSpPr>
          <p:nvPr>
            <p:ph type="subTitle" idx="1"/>
          </p:nvPr>
        </p:nvSpPr>
        <p:spPr>
          <a:xfrm>
            <a:off x="159658" y="5323840"/>
            <a:ext cx="11564982" cy="1690914"/>
          </a:xfrm>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「穀物」とはお米（イネ）・小麦（ムギ）・トウモロコシ・イモ・マメなど、</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主に</a:t>
            </a:r>
            <a:r>
              <a:rPr lang="ja-JP" altLang="en-US" sz="3200" dirty="0">
                <a:latin typeface="HG丸ｺﾞｼｯｸM-PRO" panose="020F0600000000000000" pitchFamily="50" charset="-128"/>
                <a:ea typeface="HG丸ｺﾞｼｯｸM-PRO" panose="020F0600000000000000" pitchFamily="50" charset="-128"/>
              </a:rPr>
              <a:t>主食</a:t>
            </a:r>
            <a:r>
              <a:rPr lang="ja-JP" altLang="en-US" dirty="0">
                <a:latin typeface="HG丸ｺﾞｼｯｸM-PRO" panose="020F0600000000000000" pitchFamily="50" charset="-128"/>
                <a:ea typeface="HG丸ｺﾞｼｯｸM-PRO" panose="020F0600000000000000" pitchFamily="50" charset="-128"/>
              </a:rPr>
              <a:t>として食べられているものです。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その「穀物」も「野菜」に分類される事が多い。</a:t>
            </a:r>
          </a:p>
        </p:txBody>
      </p:sp>
      <p:pic>
        <p:nvPicPr>
          <p:cNvPr id="7" name="図 6" descr="トウモロコシ」の基礎知識！○○に用いられるって本当？">
            <a:extLst>
              <a:ext uri="{FF2B5EF4-FFF2-40B4-BE49-F238E27FC236}">
                <a16:creationId xmlns:a16="http://schemas.microsoft.com/office/drawing/2014/main" id="{90D4AD73-750F-4D6A-AFCB-A0BBF16A6A56}"/>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35000" y="407819"/>
            <a:ext cx="11089640" cy="4916021"/>
          </a:xfrm>
          <a:prstGeom prst="rect">
            <a:avLst/>
          </a:prstGeom>
          <a:noFill/>
        </p:spPr>
      </p:pic>
    </p:spTree>
    <p:extLst>
      <p:ext uri="{BB962C8B-B14F-4D97-AF65-F5344CB8AC3E}">
        <p14:creationId xmlns:p14="http://schemas.microsoft.com/office/powerpoint/2010/main" val="727912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B8593EA-5FC3-4C7C-8A4F-DE60DF935A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30720"/>
          </a:xfrm>
          <a:prstGeom prst="rect">
            <a:avLst/>
          </a:prstGeom>
          <a:noFill/>
          <a:ln>
            <a:noFill/>
          </a:ln>
        </p:spPr>
      </p:pic>
    </p:spTree>
    <p:extLst>
      <p:ext uri="{BB962C8B-B14F-4D97-AF65-F5344CB8AC3E}">
        <p14:creationId xmlns:p14="http://schemas.microsoft.com/office/powerpoint/2010/main" val="36425135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2523</Words>
  <Application>Microsoft Office PowerPoint</Application>
  <PresentationFormat>ワイド画面</PresentationFormat>
  <Paragraphs>333</Paragraphs>
  <Slides>55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55</vt:i4>
      </vt:variant>
    </vt:vector>
  </HeadingPairs>
  <TitlesOfParts>
    <vt:vector size="61" baseType="lpstr">
      <vt:lpstr>HG丸ｺﾞｼｯｸM-PRO</vt:lpstr>
      <vt:lpstr>游ゴシック</vt:lpstr>
      <vt:lpstr>游ゴシック Light</vt:lpstr>
      <vt:lpstr>游明朝</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織笠 友彰</dc:creator>
  <cp:lastModifiedBy>織笠 友彰</cp:lastModifiedBy>
  <cp:revision>20</cp:revision>
  <dcterms:created xsi:type="dcterms:W3CDTF">2021-07-01T07:18:15Z</dcterms:created>
  <dcterms:modified xsi:type="dcterms:W3CDTF">2021-07-01T18:09:04Z</dcterms:modified>
</cp:coreProperties>
</file>